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7" r:id="rId4"/>
    <p:sldId id="337" r:id="rId5"/>
    <p:sldId id="329" r:id="rId6"/>
    <p:sldId id="330" r:id="rId7"/>
    <p:sldId id="270" r:id="rId8"/>
    <p:sldId id="304" r:id="rId9"/>
    <p:sldId id="346" r:id="rId10"/>
    <p:sldId id="338" r:id="rId11"/>
    <p:sldId id="279" r:id="rId12"/>
    <p:sldId id="305" r:id="rId13"/>
    <p:sldId id="339" r:id="rId14"/>
    <p:sldId id="344" r:id="rId15"/>
    <p:sldId id="321" r:id="rId16"/>
    <p:sldId id="342" r:id="rId17"/>
    <p:sldId id="34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20E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58027" autoAdjust="0"/>
  </p:normalViewPr>
  <p:slideViewPr>
    <p:cSldViewPr snapToGrid="0">
      <p:cViewPr varScale="1">
        <p:scale>
          <a:sx n="71" d="100"/>
          <a:sy n="71" d="100"/>
        </p:scale>
        <p:origin x="2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A8351-E9E0-402C-9D1A-6E27B2BF087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3E6645A-3B21-4C94-AB38-C600707393CD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sz="2400" dirty="0"/>
            <a:t>Local </a:t>
          </a:r>
          <a:r>
            <a:rPr lang="fr-FR" sz="2400" dirty="0" err="1"/>
            <a:t>multidisciplinary</a:t>
          </a:r>
          <a:r>
            <a:rPr lang="fr-FR" sz="2400" dirty="0"/>
            <a:t> </a:t>
          </a:r>
          <a:r>
            <a:rPr lang="fr-FR" sz="2200" dirty="0"/>
            <a:t>network</a:t>
          </a:r>
        </a:p>
      </dgm:t>
    </dgm:pt>
    <dgm:pt modelId="{B3169DEF-CEFE-4355-8E1E-3E672F42A14F}" type="parTrans" cxnId="{1512BBF6-566E-4CE2-BF5B-4F35FBA387AF}">
      <dgm:prSet/>
      <dgm:spPr/>
      <dgm:t>
        <a:bodyPr/>
        <a:lstStyle/>
        <a:p>
          <a:endParaRPr lang="fr-FR"/>
        </a:p>
      </dgm:t>
    </dgm:pt>
    <dgm:pt modelId="{943B3ABB-05D0-47AE-B3DA-15874F381D25}" type="sibTrans" cxnId="{1512BBF6-566E-4CE2-BF5B-4F35FBA387A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dirty="0"/>
            <a:t>Out of </a:t>
          </a:r>
          <a:r>
            <a:rPr lang="fr-FR" dirty="0" err="1"/>
            <a:t>hours</a:t>
          </a:r>
          <a:r>
            <a:rPr lang="fr-FR" dirty="0"/>
            <a:t> care</a:t>
          </a:r>
        </a:p>
      </dgm:t>
    </dgm:pt>
    <dgm:pt modelId="{301D62B5-443B-4112-8A84-9F49EEDE335B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dirty="0"/>
            <a:t>GP </a:t>
          </a:r>
          <a:r>
            <a:rPr lang="fr-FR" dirty="0" err="1"/>
            <a:t>circle</a:t>
          </a:r>
          <a:endParaRPr lang="fr-FR" dirty="0"/>
        </a:p>
      </dgm:t>
    </dgm:pt>
    <dgm:pt modelId="{B6176E94-B477-485F-BF7C-938FB89DF44E}" type="parTrans" cxnId="{FAF7F6AE-3AA3-476F-B65D-43C95AD2E5F5}">
      <dgm:prSet/>
      <dgm:spPr/>
      <dgm:t>
        <a:bodyPr/>
        <a:lstStyle/>
        <a:p>
          <a:endParaRPr lang="fr-FR"/>
        </a:p>
      </dgm:t>
    </dgm:pt>
    <dgm:pt modelId="{5B35D13B-7CA9-44F5-8280-4342D781B144}" type="sibTrans" cxnId="{FAF7F6AE-3AA3-476F-B65D-43C95AD2E5F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dirty="0"/>
            <a:t>Support team in palliative care</a:t>
          </a:r>
        </a:p>
      </dgm:t>
    </dgm:pt>
    <dgm:pt modelId="{1D2E43C3-4ADE-49EB-B4C1-88D31151D5A2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sz="2200" dirty="0"/>
            <a:t>Consultation platform </a:t>
          </a:r>
          <a:r>
            <a:rPr lang="fr-FR" sz="2200" dirty="0" err="1"/>
            <a:t>Gps-SPs</a:t>
          </a:r>
          <a:endParaRPr lang="fr-FR" sz="2200" dirty="0"/>
        </a:p>
      </dgm:t>
    </dgm:pt>
    <dgm:pt modelId="{ED8B85E7-75B0-4DE3-A81A-8CC278CD5E14}" type="parTrans" cxnId="{F8BCA545-51AF-4551-9EC2-FBFD0593F4B4}">
      <dgm:prSet/>
      <dgm:spPr/>
      <dgm:t>
        <a:bodyPr/>
        <a:lstStyle/>
        <a:p>
          <a:endParaRPr lang="fr-FR"/>
        </a:p>
      </dgm:t>
    </dgm:pt>
    <dgm:pt modelId="{E7FE9F87-D56B-4D96-8788-B3EEC15F4666}" type="sibTrans" cxnId="{F8BCA545-51AF-4551-9EC2-FBFD0593F4B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5938F4ED-3D32-462B-9738-272E3C2165AB}" type="pres">
      <dgm:prSet presAssocID="{A27A8351-E9E0-402C-9D1A-6E27B2BF0877}" presName="Name0" presStyleCnt="0">
        <dgm:presLayoutVars>
          <dgm:chMax/>
          <dgm:chPref/>
          <dgm:dir/>
          <dgm:animLvl val="lvl"/>
        </dgm:presLayoutVars>
      </dgm:prSet>
      <dgm:spPr/>
    </dgm:pt>
    <dgm:pt modelId="{CB74A4A8-BA0F-44DA-912F-AFA7EF9684ED}" type="pres">
      <dgm:prSet presAssocID="{33E6645A-3B21-4C94-AB38-C600707393CD}" presName="composite" presStyleCnt="0"/>
      <dgm:spPr/>
    </dgm:pt>
    <dgm:pt modelId="{3BB2E3D6-8215-4F79-9321-4268301667A9}" type="pres">
      <dgm:prSet presAssocID="{33E6645A-3B21-4C94-AB38-C600707393C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0A3CCC1-F5CA-4DB2-87B8-289955C09401}" type="pres">
      <dgm:prSet presAssocID="{33E6645A-3B21-4C94-AB38-C600707393C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2F585D2-3F6A-486B-8AFF-48B70D983687}" type="pres">
      <dgm:prSet presAssocID="{33E6645A-3B21-4C94-AB38-C600707393CD}" presName="BalanceSpacing" presStyleCnt="0"/>
      <dgm:spPr/>
    </dgm:pt>
    <dgm:pt modelId="{35661817-F660-4D42-8635-CFC31172D57D}" type="pres">
      <dgm:prSet presAssocID="{33E6645A-3B21-4C94-AB38-C600707393CD}" presName="BalanceSpacing1" presStyleCnt="0"/>
      <dgm:spPr/>
    </dgm:pt>
    <dgm:pt modelId="{92F06E90-D709-4281-8D9F-431093FC5C50}" type="pres">
      <dgm:prSet presAssocID="{943B3ABB-05D0-47AE-B3DA-15874F381D25}" presName="Accent1Text" presStyleLbl="node1" presStyleIdx="1" presStyleCnt="6"/>
      <dgm:spPr/>
    </dgm:pt>
    <dgm:pt modelId="{11D5706E-C758-4575-A814-927BCD5B43DF}" type="pres">
      <dgm:prSet presAssocID="{943B3ABB-05D0-47AE-B3DA-15874F381D25}" presName="spaceBetweenRectangles" presStyleCnt="0"/>
      <dgm:spPr/>
    </dgm:pt>
    <dgm:pt modelId="{8751FE1B-E4D4-4F69-9799-2FA687A744FB}" type="pres">
      <dgm:prSet presAssocID="{301D62B5-443B-4112-8A84-9F49EEDE335B}" presName="composite" presStyleCnt="0"/>
      <dgm:spPr/>
    </dgm:pt>
    <dgm:pt modelId="{4D9DA8B6-1385-41C4-94A3-408A4CE5C33E}" type="pres">
      <dgm:prSet presAssocID="{301D62B5-443B-4112-8A84-9F49EEDE335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9FDEF95-E7ED-4633-BDB0-BC95DB634677}" type="pres">
      <dgm:prSet presAssocID="{301D62B5-443B-4112-8A84-9F49EEDE335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CE02D5D-2C09-45F7-BFC1-5798CDF6189B}" type="pres">
      <dgm:prSet presAssocID="{301D62B5-443B-4112-8A84-9F49EEDE335B}" presName="BalanceSpacing" presStyleCnt="0"/>
      <dgm:spPr/>
    </dgm:pt>
    <dgm:pt modelId="{938210BE-D2C6-45FE-9A2D-2EA5BC64BAD1}" type="pres">
      <dgm:prSet presAssocID="{301D62B5-443B-4112-8A84-9F49EEDE335B}" presName="BalanceSpacing1" presStyleCnt="0"/>
      <dgm:spPr/>
    </dgm:pt>
    <dgm:pt modelId="{CA9C6A24-72A7-47C0-9AEA-7E2D05FBCE94}" type="pres">
      <dgm:prSet presAssocID="{5B35D13B-7CA9-44F5-8280-4342D781B144}" presName="Accent1Text" presStyleLbl="node1" presStyleIdx="3" presStyleCnt="6"/>
      <dgm:spPr/>
    </dgm:pt>
    <dgm:pt modelId="{D878C68D-38DA-49D6-819A-4058FEEA5F3C}" type="pres">
      <dgm:prSet presAssocID="{5B35D13B-7CA9-44F5-8280-4342D781B144}" presName="spaceBetweenRectangles" presStyleCnt="0"/>
      <dgm:spPr/>
    </dgm:pt>
    <dgm:pt modelId="{AE513D3E-4D1B-4CB9-9705-62E6B3BDAE22}" type="pres">
      <dgm:prSet presAssocID="{1D2E43C3-4ADE-49EB-B4C1-88D31151D5A2}" presName="composite" presStyleCnt="0"/>
      <dgm:spPr/>
    </dgm:pt>
    <dgm:pt modelId="{99DA682E-6E41-41A7-8009-45883BCD22C4}" type="pres">
      <dgm:prSet presAssocID="{1D2E43C3-4ADE-49EB-B4C1-88D31151D5A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13B36E7-3B8C-430A-AC7D-A77751D1FF18}" type="pres">
      <dgm:prSet presAssocID="{1D2E43C3-4ADE-49EB-B4C1-88D31151D5A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FE1AD41-F042-49F9-A0CE-28953F47A8FF}" type="pres">
      <dgm:prSet presAssocID="{1D2E43C3-4ADE-49EB-B4C1-88D31151D5A2}" presName="BalanceSpacing" presStyleCnt="0"/>
      <dgm:spPr/>
    </dgm:pt>
    <dgm:pt modelId="{2E1D3600-3D98-4028-B803-680A7BED0BDF}" type="pres">
      <dgm:prSet presAssocID="{1D2E43C3-4ADE-49EB-B4C1-88D31151D5A2}" presName="BalanceSpacing1" presStyleCnt="0"/>
      <dgm:spPr/>
    </dgm:pt>
    <dgm:pt modelId="{EF1DDC70-4C28-4DB2-AD2E-24FCA183752C}" type="pres">
      <dgm:prSet presAssocID="{E7FE9F87-D56B-4D96-8788-B3EEC15F4666}" presName="Accent1Text" presStyleLbl="node1" presStyleIdx="5" presStyleCnt="6"/>
      <dgm:spPr/>
    </dgm:pt>
  </dgm:ptLst>
  <dgm:cxnLst>
    <dgm:cxn modelId="{CCB32427-3055-404B-AC4D-1FCC6A8B1C62}" type="presOf" srcId="{A27A8351-E9E0-402C-9D1A-6E27B2BF0877}" destId="{5938F4ED-3D32-462B-9738-272E3C2165AB}" srcOrd="0" destOrd="0" presId="urn:microsoft.com/office/officeart/2008/layout/AlternatingHexagons"/>
    <dgm:cxn modelId="{0DFF742B-D5B9-4A56-AE83-102F6E4A0533}" type="presOf" srcId="{33E6645A-3B21-4C94-AB38-C600707393CD}" destId="{3BB2E3D6-8215-4F79-9321-4268301667A9}" srcOrd="0" destOrd="0" presId="urn:microsoft.com/office/officeart/2008/layout/AlternatingHexagons"/>
    <dgm:cxn modelId="{F8BCA545-51AF-4551-9EC2-FBFD0593F4B4}" srcId="{A27A8351-E9E0-402C-9D1A-6E27B2BF0877}" destId="{1D2E43C3-4ADE-49EB-B4C1-88D31151D5A2}" srcOrd="2" destOrd="0" parTransId="{ED8B85E7-75B0-4DE3-A81A-8CC278CD5E14}" sibTransId="{E7FE9F87-D56B-4D96-8788-B3EEC15F4666}"/>
    <dgm:cxn modelId="{C431FB4F-4B26-4A9C-8FE7-8108A991449A}" type="presOf" srcId="{943B3ABB-05D0-47AE-B3DA-15874F381D25}" destId="{92F06E90-D709-4281-8D9F-431093FC5C50}" srcOrd="0" destOrd="0" presId="urn:microsoft.com/office/officeart/2008/layout/AlternatingHexagons"/>
    <dgm:cxn modelId="{8CAA825C-770E-4A9A-82FB-D4B1D4146645}" type="presOf" srcId="{301D62B5-443B-4112-8A84-9F49EEDE335B}" destId="{4D9DA8B6-1385-41C4-94A3-408A4CE5C33E}" srcOrd="0" destOrd="0" presId="urn:microsoft.com/office/officeart/2008/layout/AlternatingHexagons"/>
    <dgm:cxn modelId="{FAF7F6AE-3AA3-476F-B65D-43C95AD2E5F5}" srcId="{A27A8351-E9E0-402C-9D1A-6E27B2BF0877}" destId="{301D62B5-443B-4112-8A84-9F49EEDE335B}" srcOrd="1" destOrd="0" parTransId="{B6176E94-B477-485F-BF7C-938FB89DF44E}" sibTransId="{5B35D13B-7CA9-44F5-8280-4342D781B144}"/>
    <dgm:cxn modelId="{D29C9CBF-A624-42C6-A9BF-D7013456CBDC}" type="presOf" srcId="{5B35D13B-7CA9-44F5-8280-4342D781B144}" destId="{CA9C6A24-72A7-47C0-9AEA-7E2D05FBCE94}" srcOrd="0" destOrd="0" presId="urn:microsoft.com/office/officeart/2008/layout/AlternatingHexagons"/>
    <dgm:cxn modelId="{2A8E7EC2-7F39-4C58-9E94-2B30F274E926}" type="presOf" srcId="{E7FE9F87-D56B-4D96-8788-B3EEC15F4666}" destId="{EF1DDC70-4C28-4DB2-AD2E-24FCA183752C}" srcOrd="0" destOrd="0" presId="urn:microsoft.com/office/officeart/2008/layout/AlternatingHexagons"/>
    <dgm:cxn modelId="{7362E3DD-A569-4AE5-8B80-8B3723E75649}" type="presOf" srcId="{1D2E43C3-4ADE-49EB-B4C1-88D31151D5A2}" destId="{99DA682E-6E41-41A7-8009-45883BCD22C4}" srcOrd="0" destOrd="0" presId="urn:microsoft.com/office/officeart/2008/layout/AlternatingHexagons"/>
    <dgm:cxn modelId="{1512BBF6-566E-4CE2-BF5B-4F35FBA387AF}" srcId="{A27A8351-E9E0-402C-9D1A-6E27B2BF0877}" destId="{33E6645A-3B21-4C94-AB38-C600707393CD}" srcOrd="0" destOrd="0" parTransId="{B3169DEF-CEFE-4355-8E1E-3E672F42A14F}" sibTransId="{943B3ABB-05D0-47AE-B3DA-15874F381D25}"/>
    <dgm:cxn modelId="{0BEE8142-B8A1-4E3A-AA8D-D0600EDE8087}" type="presParOf" srcId="{5938F4ED-3D32-462B-9738-272E3C2165AB}" destId="{CB74A4A8-BA0F-44DA-912F-AFA7EF9684ED}" srcOrd="0" destOrd="0" presId="urn:microsoft.com/office/officeart/2008/layout/AlternatingHexagons"/>
    <dgm:cxn modelId="{1BC5AC8C-B846-4C18-8047-076A71276443}" type="presParOf" srcId="{CB74A4A8-BA0F-44DA-912F-AFA7EF9684ED}" destId="{3BB2E3D6-8215-4F79-9321-4268301667A9}" srcOrd="0" destOrd="0" presId="urn:microsoft.com/office/officeart/2008/layout/AlternatingHexagons"/>
    <dgm:cxn modelId="{58B61BDF-DE77-465A-BBBD-40EC24687A08}" type="presParOf" srcId="{CB74A4A8-BA0F-44DA-912F-AFA7EF9684ED}" destId="{50A3CCC1-F5CA-4DB2-87B8-289955C09401}" srcOrd="1" destOrd="0" presId="urn:microsoft.com/office/officeart/2008/layout/AlternatingHexagons"/>
    <dgm:cxn modelId="{E342BC4B-F7A3-4EA0-9FCC-1E70D53CCCDC}" type="presParOf" srcId="{CB74A4A8-BA0F-44DA-912F-AFA7EF9684ED}" destId="{92F585D2-3F6A-486B-8AFF-48B70D983687}" srcOrd="2" destOrd="0" presId="urn:microsoft.com/office/officeart/2008/layout/AlternatingHexagons"/>
    <dgm:cxn modelId="{0745FE5C-8A29-41D8-8FCB-2C5B815EB3BB}" type="presParOf" srcId="{CB74A4A8-BA0F-44DA-912F-AFA7EF9684ED}" destId="{35661817-F660-4D42-8635-CFC31172D57D}" srcOrd="3" destOrd="0" presId="urn:microsoft.com/office/officeart/2008/layout/AlternatingHexagons"/>
    <dgm:cxn modelId="{6E042A14-E2E7-466D-A3FB-3BD8CEAD174A}" type="presParOf" srcId="{CB74A4A8-BA0F-44DA-912F-AFA7EF9684ED}" destId="{92F06E90-D709-4281-8D9F-431093FC5C50}" srcOrd="4" destOrd="0" presId="urn:microsoft.com/office/officeart/2008/layout/AlternatingHexagons"/>
    <dgm:cxn modelId="{70E30371-5040-41BB-A9B8-39EA16AE4257}" type="presParOf" srcId="{5938F4ED-3D32-462B-9738-272E3C2165AB}" destId="{11D5706E-C758-4575-A814-927BCD5B43DF}" srcOrd="1" destOrd="0" presId="urn:microsoft.com/office/officeart/2008/layout/AlternatingHexagons"/>
    <dgm:cxn modelId="{3EFB5CB4-4C44-4E03-B038-31F6D251E5F4}" type="presParOf" srcId="{5938F4ED-3D32-462B-9738-272E3C2165AB}" destId="{8751FE1B-E4D4-4F69-9799-2FA687A744FB}" srcOrd="2" destOrd="0" presId="urn:microsoft.com/office/officeart/2008/layout/AlternatingHexagons"/>
    <dgm:cxn modelId="{97277413-B4B3-4B93-8BF2-0AE296105E40}" type="presParOf" srcId="{8751FE1B-E4D4-4F69-9799-2FA687A744FB}" destId="{4D9DA8B6-1385-41C4-94A3-408A4CE5C33E}" srcOrd="0" destOrd="0" presId="urn:microsoft.com/office/officeart/2008/layout/AlternatingHexagons"/>
    <dgm:cxn modelId="{38CE7710-0D2B-446A-B95E-0B82E1B4EEA0}" type="presParOf" srcId="{8751FE1B-E4D4-4F69-9799-2FA687A744FB}" destId="{09FDEF95-E7ED-4633-BDB0-BC95DB634677}" srcOrd="1" destOrd="0" presId="urn:microsoft.com/office/officeart/2008/layout/AlternatingHexagons"/>
    <dgm:cxn modelId="{65CDE98C-A177-4406-9BFB-164486BEE7D4}" type="presParOf" srcId="{8751FE1B-E4D4-4F69-9799-2FA687A744FB}" destId="{3CE02D5D-2C09-45F7-BFC1-5798CDF6189B}" srcOrd="2" destOrd="0" presId="urn:microsoft.com/office/officeart/2008/layout/AlternatingHexagons"/>
    <dgm:cxn modelId="{B0AC94B9-D82F-4C42-95FB-A7D87C18567A}" type="presParOf" srcId="{8751FE1B-E4D4-4F69-9799-2FA687A744FB}" destId="{938210BE-D2C6-45FE-9A2D-2EA5BC64BAD1}" srcOrd="3" destOrd="0" presId="urn:microsoft.com/office/officeart/2008/layout/AlternatingHexagons"/>
    <dgm:cxn modelId="{885D8B82-EEB6-4C8E-B363-409BF300AADE}" type="presParOf" srcId="{8751FE1B-E4D4-4F69-9799-2FA687A744FB}" destId="{CA9C6A24-72A7-47C0-9AEA-7E2D05FBCE94}" srcOrd="4" destOrd="0" presId="urn:microsoft.com/office/officeart/2008/layout/AlternatingHexagons"/>
    <dgm:cxn modelId="{BA542F69-8C20-44D7-A78F-DA9B0647D530}" type="presParOf" srcId="{5938F4ED-3D32-462B-9738-272E3C2165AB}" destId="{D878C68D-38DA-49D6-819A-4058FEEA5F3C}" srcOrd="3" destOrd="0" presId="urn:microsoft.com/office/officeart/2008/layout/AlternatingHexagons"/>
    <dgm:cxn modelId="{FE743CC7-76C1-4FC8-875B-DD4358F309A0}" type="presParOf" srcId="{5938F4ED-3D32-462B-9738-272E3C2165AB}" destId="{AE513D3E-4D1B-4CB9-9705-62E6B3BDAE22}" srcOrd="4" destOrd="0" presId="urn:microsoft.com/office/officeart/2008/layout/AlternatingHexagons"/>
    <dgm:cxn modelId="{4E413BAA-2D83-4FBB-AAF6-4B6762B47E3B}" type="presParOf" srcId="{AE513D3E-4D1B-4CB9-9705-62E6B3BDAE22}" destId="{99DA682E-6E41-41A7-8009-45883BCD22C4}" srcOrd="0" destOrd="0" presId="urn:microsoft.com/office/officeart/2008/layout/AlternatingHexagons"/>
    <dgm:cxn modelId="{86384B01-32A5-42D2-B73D-9D48C960673B}" type="presParOf" srcId="{AE513D3E-4D1B-4CB9-9705-62E6B3BDAE22}" destId="{A13B36E7-3B8C-430A-AC7D-A77751D1FF18}" srcOrd="1" destOrd="0" presId="urn:microsoft.com/office/officeart/2008/layout/AlternatingHexagons"/>
    <dgm:cxn modelId="{B993431A-E9C1-40FA-9FFF-037CA43C1CE2}" type="presParOf" srcId="{AE513D3E-4D1B-4CB9-9705-62E6B3BDAE22}" destId="{9FE1AD41-F042-49F9-A0CE-28953F47A8FF}" srcOrd="2" destOrd="0" presId="urn:microsoft.com/office/officeart/2008/layout/AlternatingHexagons"/>
    <dgm:cxn modelId="{22DE2CC5-5423-4381-8875-9AA73C672CF0}" type="presParOf" srcId="{AE513D3E-4D1B-4CB9-9705-62E6B3BDAE22}" destId="{2E1D3600-3D98-4028-B803-680A7BED0BDF}" srcOrd="3" destOrd="0" presId="urn:microsoft.com/office/officeart/2008/layout/AlternatingHexagons"/>
    <dgm:cxn modelId="{83CE59FB-BD56-4230-8E0C-CFF960ECA118}" type="presParOf" srcId="{AE513D3E-4D1B-4CB9-9705-62E6B3BDAE22}" destId="{EF1DDC70-4C28-4DB2-AD2E-24FCA183752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5EE18-4865-4B8F-8910-C47B241E560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7DC2D9F-3691-44BA-B71C-26943F543BD2}">
      <dgm:prSet phldrT="[Texte]"/>
      <dgm:spPr>
        <a:xfrm>
          <a:off x="391" y="61"/>
          <a:ext cx="3407054" cy="92781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Primary</a:t>
          </a:r>
          <a:r>
            <a:rPr lang="fr-FR" dirty="0">
              <a:solidFill>
                <a:srgbClr val="FFFFFF"/>
              </a:solidFill>
              <a:latin typeface="Arial"/>
              <a:ea typeface="+mn-ea"/>
              <a:cs typeface="+mn-cs"/>
            </a:rPr>
            <a:t> care zone</a:t>
          </a:r>
        </a:p>
      </dgm:t>
    </dgm:pt>
    <dgm:pt modelId="{4280BCE3-6E90-4AC8-88C4-DFCF68551EFA}" type="parTrans" cxnId="{96906F44-C9A5-41F7-BD22-0029E3AC1D4D}">
      <dgm:prSet/>
      <dgm:spPr/>
      <dgm:t>
        <a:bodyPr/>
        <a:lstStyle/>
        <a:p>
          <a:endParaRPr lang="fr-FR"/>
        </a:p>
      </dgm:t>
    </dgm:pt>
    <dgm:pt modelId="{01E8A3F0-00C6-4BE5-9CA8-61520B6E88E2}" type="sibTrans" cxnId="{96906F44-C9A5-41F7-BD22-0029E3AC1D4D}">
      <dgm:prSet/>
      <dgm:spPr/>
      <dgm:t>
        <a:bodyPr/>
        <a:lstStyle/>
        <a:p>
          <a:endParaRPr lang="fr-FR"/>
        </a:p>
      </dgm:t>
    </dgm:pt>
    <dgm:pt modelId="{8E079199-AF6C-4BEE-95A3-D026908FBE45}">
      <dgm:prSet phldrT="[Texte]"/>
      <dgm:spPr>
        <a:xfrm>
          <a:off x="391" y="988815"/>
          <a:ext cx="2225593" cy="927812"/>
        </a:xfrm>
        <a:prstGeom prst="roundRect">
          <a:avLst>
            <a:gd name="adj" fmla="val 10000"/>
          </a:avLst>
        </a:prstGeom>
        <a:solidFill>
          <a:srgbClr val="99CC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rgbClr val="FFFFFF"/>
              </a:solidFill>
              <a:latin typeface="Arial"/>
              <a:ea typeface="+mn-ea"/>
              <a:cs typeface="+mn-cs"/>
            </a:rPr>
            <a:t>PC</a:t>
          </a:r>
          <a:r>
            <a:rPr lang="fr-FR" baseline="0" dirty="0">
              <a:solidFill>
                <a:srgbClr val="FFFFFF"/>
              </a:solidFill>
              <a:latin typeface="Arial"/>
              <a:ea typeface="+mn-ea"/>
              <a:cs typeface="+mn-cs"/>
            </a:rPr>
            <a:t> networks</a:t>
          </a:r>
          <a:endParaRPr lang="fr-F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0167B8B-00B3-4956-B035-A2FF0A1FF992}" type="parTrans" cxnId="{7D2BE8A7-702F-4493-A761-26145948BF95}">
      <dgm:prSet/>
      <dgm:spPr/>
      <dgm:t>
        <a:bodyPr/>
        <a:lstStyle/>
        <a:p>
          <a:endParaRPr lang="fr-FR"/>
        </a:p>
      </dgm:t>
    </dgm:pt>
    <dgm:pt modelId="{40505C3C-0039-465A-BEEC-6E976EC40DE4}" type="sibTrans" cxnId="{7D2BE8A7-702F-4493-A761-26145948BF95}">
      <dgm:prSet/>
      <dgm:spPr/>
      <dgm:t>
        <a:bodyPr/>
        <a:lstStyle/>
        <a:p>
          <a:endParaRPr lang="fr-FR"/>
        </a:p>
      </dgm:t>
    </dgm:pt>
    <dgm:pt modelId="{69D9ADCE-7500-4953-A62D-1C40DE9660C0}">
      <dgm:prSet phldrT="[Texte]"/>
      <dgm:spPr>
        <a:xfrm>
          <a:off x="391" y="1977569"/>
          <a:ext cx="1089908" cy="92781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rgbClr val="FFFFFF"/>
              </a:solidFill>
              <a:latin typeface="Arial"/>
              <a:ea typeface="+mn-ea"/>
              <a:cs typeface="+mn-cs"/>
            </a:rPr>
            <a:t>PC</a:t>
          </a:r>
          <a:r>
            <a:rPr lang="fr-FR" baseline="0" dirty="0">
              <a:solidFill>
                <a:srgbClr val="FFFFFF"/>
              </a:solidFill>
              <a:latin typeface="Arial"/>
              <a:ea typeface="+mn-ea"/>
              <a:cs typeface="+mn-cs"/>
            </a:rPr>
            <a:t> practice</a:t>
          </a:r>
          <a:endParaRPr lang="fr-F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1552B83-52DA-4B69-97F6-67192CB3E91C}" type="parTrans" cxnId="{24D00A7C-C30C-406C-BE1A-4346AD88DE95}">
      <dgm:prSet/>
      <dgm:spPr/>
      <dgm:t>
        <a:bodyPr/>
        <a:lstStyle/>
        <a:p>
          <a:endParaRPr lang="fr-FR"/>
        </a:p>
      </dgm:t>
    </dgm:pt>
    <dgm:pt modelId="{56A87797-9C29-4E7E-9FAF-D0771526A603}" type="sibTrans" cxnId="{24D00A7C-C30C-406C-BE1A-4346AD88DE95}">
      <dgm:prSet/>
      <dgm:spPr/>
      <dgm:t>
        <a:bodyPr/>
        <a:lstStyle/>
        <a:p>
          <a:endParaRPr lang="fr-FR"/>
        </a:p>
      </dgm:t>
    </dgm:pt>
    <dgm:pt modelId="{B4A601E0-8C7B-4600-86E6-C56A6F3FB94E}">
      <dgm:prSet phldrT="[Texte]"/>
      <dgm:spPr>
        <a:xfrm>
          <a:off x="1136076" y="1977569"/>
          <a:ext cx="1089908" cy="92781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rgbClr val="FFFFFF"/>
              </a:solidFill>
              <a:latin typeface="Arial"/>
              <a:ea typeface="+mn-ea"/>
              <a:cs typeface="+mn-cs"/>
            </a:rPr>
            <a:t>PC</a:t>
          </a:r>
          <a:r>
            <a:rPr lang="fr-FR" baseline="0" dirty="0">
              <a:solidFill>
                <a:srgbClr val="FFFFFF"/>
              </a:solidFill>
              <a:latin typeface="Arial"/>
              <a:ea typeface="+mn-ea"/>
              <a:cs typeface="+mn-cs"/>
            </a:rPr>
            <a:t> practice</a:t>
          </a:r>
          <a:endParaRPr lang="fr-F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83C6133-6D2C-4C28-A51E-A7066942C69D}" type="parTrans" cxnId="{88A5B18F-F207-415D-BCB5-301664B01AEB}">
      <dgm:prSet/>
      <dgm:spPr/>
      <dgm:t>
        <a:bodyPr/>
        <a:lstStyle/>
        <a:p>
          <a:endParaRPr lang="fr-FR"/>
        </a:p>
      </dgm:t>
    </dgm:pt>
    <dgm:pt modelId="{5FD98585-971D-4E76-AD87-F4ACFAED5B01}" type="sibTrans" cxnId="{88A5B18F-F207-415D-BCB5-301664B01AEB}">
      <dgm:prSet/>
      <dgm:spPr/>
      <dgm:t>
        <a:bodyPr/>
        <a:lstStyle/>
        <a:p>
          <a:endParaRPr lang="fr-FR"/>
        </a:p>
      </dgm:t>
    </dgm:pt>
    <dgm:pt modelId="{CE9FDC36-D304-4870-BD88-D85DC9B6D1E8}">
      <dgm:prSet phldrT="[Texte]"/>
      <dgm:spPr>
        <a:xfrm>
          <a:off x="2317537" y="988815"/>
          <a:ext cx="1089908" cy="927812"/>
        </a:xfrm>
        <a:prstGeom prst="roundRect">
          <a:avLst>
            <a:gd name="adj" fmla="val 10000"/>
          </a:avLst>
        </a:prstGeom>
        <a:solidFill>
          <a:srgbClr val="99CC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</a:p>
      </dgm:t>
    </dgm:pt>
    <dgm:pt modelId="{E35DC00D-5E67-4A15-B5BC-0B323B04176B}" type="parTrans" cxnId="{1F2711AB-13F4-4AA7-BFBF-279468505A7C}">
      <dgm:prSet/>
      <dgm:spPr/>
      <dgm:t>
        <a:bodyPr/>
        <a:lstStyle/>
        <a:p>
          <a:endParaRPr lang="fr-FR"/>
        </a:p>
      </dgm:t>
    </dgm:pt>
    <dgm:pt modelId="{8C795E77-6196-41EA-A411-CD7246F799FD}" type="sibTrans" cxnId="{1F2711AB-13F4-4AA7-BFBF-279468505A7C}">
      <dgm:prSet/>
      <dgm:spPr/>
      <dgm:t>
        <a:bodyPr/>
        <a:lstStyle/>
        <a:p>
          <a:endParaRPr lang="fr-FR"/>
        </a:p>
      </dgm:t>
    </dgm:pt>
    <dgm:pt modelId="{CA96DDB1-0F7F-4F40-B718-A6CFDCA6678E}">
      <dgm:prSet phldrT="[Texte]"/>
      <dgm:spPr>
        <a:xfrm>
          <a:off x="2317537" y="1977569"/>
          <a:ext cx="1089908" cy="92781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</a:p>
      </dgm:t>
    </dgm:pt>
    <dgm:pt modelId="{AB6F4962-E1B1-4854-A144-96CB344939F4}" type="parTrans" cxnId="{AA168D56-EA7D-4B0D-A193-06E1242B6518}">
      <dgm:prSet/>
      <dgm:spPr/>
      <dgm:t>
        <a:bodyPr/>
        <a:lstStyle/>
        <a:p>
          <a:endParaRPr lang="fr-FR"/>
        </a:p>
      </dgm:t>
    </dgm:pt>
    <dgm:pt modelId="{2C960829-ED66-4AA1-B47E-295A91D66BAE}" type="sibTrans" cxnId="{AA168D56-EA7D-4B0D-A193-06E1242B6518}">
      <dgm:prSet/>
      <dgm:spPr/>
      <dgm:t>
        <a:bodyPr/>
        <a:lstStyle/>
        <a:p>
          <a:endParaRPr lang="fr-FR"/>
        </a:p>
      </dgm:t>
    </dgm:pt>
    <dgm:pt modelId="{1C16FB4B-6F04-45FD-9688-4F81742566B4}" type="pres">
      <dgm:prSet presAssocID="{3725EE18-4865-4B8F-8910-C47B241E560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AC7F99-8B99-4B36-BEF1-44EBEF5EBE8B}" type="pres">
      <dgm:prSet presAssocID="{47DC2D9F-3691-44BA-B71C-26943F543BD2}" presName="vertOne" presStyleCnt="0"/>
      <dgm:spPr/>
    </dgm:pt>
    <dgm:pt modelId="{C59108E8-CDAA-402B-9E19-0722BC8D0FF9}" type="pres">
      <dgm:prSet presAssocID="{47DC2D9F-3691-44BA-B71C-26943F543BD2}" presName="txOne" presStyleLbl="node0" presStyleIdx="0" presStyleCnt="1">
        <dgm:presLayoutVars>
          <dgm:chPref val="3"/>
        </dgm:presLayoutVars>
      </dgm:prSet>
      <dgm:spPr/>
    </dgm:pt>
    <dgm:pt modelId="{CADF14D1-B2AE-4277-84D2-ADE890AECA84}" type="pres">
      <dgm:prSet presAssocID="{47DC2D9F-3691-44BA-B71C-26943F543BD2}" presName="parTransOne" presStyleCnt="0"/>
      <dgm:spPr/>
    </dgm:pt>
    <dgm:pt modelId="{3A8C21FF-CD3D-4296-A7A0-82772AC3161A}" type="pres">
      <dgm:prSet presAssocID="{47DC2D9F-3691-44BA-B71C-26943F543BD2}" presName="horzOne" presStyleCnt="0"/>
      <dgm:spPr/>
    </dgm:pt>
    <dgm:pt modelId="{882F90C6-35BE-4D1B-8CFB-5622B3D94B6D}" type="pres">
      <dgm:prSet presAssocID="{8E079199-AF6C-4BEE-95A3-D026908FBE45}" presName="vertTwo" presStyleCnt="0"/>
      <dgm:spPr/>
    </dgm:pt>
    <dgm:pt modelId="{A64C01DC-E574-4DC6-ADCD-34495D111DAF}" type="pres">
      <dgm:prSet presAssocID="{8E079199-AF6C-4BEE-95A3-D026908FBE45}" presName="txTwo" presStyleLbl="node2" presStyleIdx="0" presStyleCnt="2">
        <dgm:presLayoutVars>
          <dgm:chPref val="3"/>
        </dgm:presLayoutVars>
      </dgm:prSet>
      <dgm:spPr/>
    </dgm:pt>
    <dgm:pt modelId="{577DD211-2A5A-4F32-A239-55C288359B63}" type="pres">
      <dgm:prSet presAssocID="{8E079199-AF6C-4BEE-95A3-D026908FBE45}" presName="parTransTwo" presStyleCnt="0"/>
      <dgm:spPr/>
    </dgm:pt>
    <dgm:pt modelId="{6A7E3218-66E3-4BDF-B590-72115762011C}" type="pres">
      <dgm:prSet presAssocID="{8E079199-AF6C-4BEE-95A3-D026908FBE45}" presName="horzTwo" presStyleCnt="0"/>
      <dgm:spPr/>
    </dgm:pt>
    <dgm:pt modelId="{E4189D3F-B855-4E9C-A0A9-8F1A48B556E4}" type="pres">
      <dgm:prSet presAssocID="{69D9ADCE-7500-4953-A62D-1C40DE9660C0}" presName="vertThree" presStyleCnt="0"/>
      <dgm:spPr/>
    </dgm:pt>
    <dgm:pt modelId="{F1C8A0FF-B2CC-4E4E-A6D0-80EBF77CE68A}" type="pres">
      <dgm:prSet presAssocID="{69D9ADCE-7500-4953-A62D-1C40DE9660C0}" presName="txThree" presStyleLbl="node3" presStyleIdx="0" presStyleCnt="3">
        <dgm:presLayoutVars>
          <dgm:chPref val="3"/>
        </dgm:presLayoutVars>
      </dgm:prSet>
      <dgm:spPr/>
    </dgm:pt>
    <dgm:pt modelId="{D602C18D-ADEA-4FEC-83AB-6ED2CDD666CE}" type="pres">
      <dgm:prSet presAssocID="{69D9ADCE-7500-4953-A62D-1C40DE9660C0}" presName="horzThree" presStyleCnt="0"/>
      <dgm:spPr/>
    </dgm:pt>
    <dgm:pt modelId="{BCB2DDB5-4DB0-4ACE-9198-DD983EAA58D1}" type="pres">
      <dgm:prSet presAssocID="{56A87797-9C29-4E7E-9FAF-D0771526A603}" presName="sibSpaceThree" presStyleCnt="0"/>
      <dgm:spPr/>
    </dgm:pt>
    <dgm:pt modelId="{9C4672CF-F281-4D88-A7C0-9C5A33C59C58}" type="pres">
      <dgm:prSet presAssocID="{B4A601E0-8C7B-4600-86E6-C56A6F3FB94E}" presName="vertThree" presStyleCnt="0"/>
      <dgm:spPr/>
    </dgm:pt>
    <dgm:pt modelId="{F0BB071C-3E7E-4EB4-8771-38AEA04E9357}" type="pres">
      <dgm:prSet presAssocID="{B4A601E0-8C7B-4600-86E6-C56A6F3FB94E}" presName="txThree" presStyleLbl="node3" presStyleIdx="1" presStyleCnt="3">
        <dgm:presLayoutVars>
          <dgm:chPref val="3"/>
        </dgm:presLayoutVars>
      </dgm:prSet>
      <dgm:spPr/>
    </dgm:pt>
    <dgm:pt modelId="{D9C35390-E3DB-411B-A757-2187FA1787FE}" type="pres">
      <dgm:prSet presAssocID="{B4A601E0-8C7B-4600-86E6-C56A6F3FB94E}" presName="horzThree" presStyleCnt="0"/>
      <dgm:spPr/>
    </dgm:pt>
    <dgm:pt modelId="{8777C063-BD09-4D3F-BD3B-4BF039D90FB9}" type="pres">
      <dgm:prSet presAssocID="{40505C3C-0039-465A-BEEC-6E976EC40DE4}" presName="sibSpaceTwo" presStyleCnt="0"/>
      <dgm:spPr/>
    </dgm:pt>
    <dgm:pt modelId="{4E79DC2C-28DC-4CC3-8BEB-CB218B8A3126}" type="pres">
      <dgm:prSet presAssocID="{CE9FDC36-D304-4870-BD88-D85DC9B6D1E8}" presName="vertTwo" presStyleCnt="0"/>
      <dgm:spPr/>
    </dgm:pt>
    <dgm:pt modelId="{1F83BE89-0589-492B-AD7D-5AA8288275A5}" type="pres">
      <dgm:prSet presAssocID="{CE9FDC36-D304-4870-BD88-D85DC9B6D1E8}" presName="txTwo" presStyleLbl="node2" presStyleIdx="1" presStyleCnt="2">
        <dgm:presLayoutVars>
          <dgm:chPref val="3"/>
        </dgm:presLayoutVars>
      </dgm:prSet>
      <dgm:spPr/>
    </dgm:pt>
    <dgm:pt modelId="{932F49C2-21F0-48F7-8CDA-24DF7213C6A1}" type="pres">
      <dgm:prSet presAssocID="{CE9FDC36-D304-4870-BD88-D85DC9B6D1E8}" presName="parTransTwo" presStyleCnt="0"/>
      <dgm:spPr/>
    </dgm:pt>
    <dgm:pt modelId="{A1A60DB6-96C0-4A68-9333-2B8840017F20}" type="pres">
      <dgm:prSet presAssocID="{CE9FDC36-D304-4870-BD88-D85DC9B6D1E8}" presName="horzTwo" presStyleCnt="0"/>
      <dgm:spPr/>
    </dgm:pt>
    <dgm:pt modelId="{4C27B74C-D8FE-4D77-A675-19D7AEA2B995}" type="pres">
      <dgm:prSet presAssocID="{CA96DDB1-0F7F-4F40-B718-A6CFDCA6678E}" presName="vertThree" presStyleCnt="0"/>
      <dgm:spPr/>
    </dgm:pt>
    <dgm:pt modelId="{3B09DFB7-56F7-4629-A9E9-946C36477807}" type="pres">
      <dgm:prSet presAssocID="{CA96DDB1-0F7F-4F40-B718-A6CFDCA6678E}" presName="txThree" presStyleLbl="node3" presStyleIdx="2" presStyleCnt="3">
        <dgm:presLayoutVars>
          <dgm:chPref val="3"/>
        </dgm:presLayoutVars>
      </dgm:prSet>
      <dgm:spPr/>
    </dgm:pt>
    <dgm:pt modelId="{CAC7D18D-59A8-4C6C-9FC1-59045D5FC2F4}" type="pres">
      <dgm:prSet presAssocID="{CA96DDB1-0F7F-4F40-B718-A6CFDCA6678E}" presName="horzThree" presStyleCnt="0"/>
      <dgm:spPr/>
    </dgm:pt>
  </dgm:ptLst>
  <dgm:cxnLst>
    <dgm:cxn modelId="{9671ED31-A819-4AE1-AAE0-1EF619DC388F}" type="presOf" srcId="{3725EE18-4865-4B8F-8910-C47B241E560E}" destId="{1C16FB4B-6F04-45FD-9688-4F81742566B4}" srcOrd="0" destOrd="0" presId="urn:microsoft.com/office/officeart/2005/8/layout/hierarchy4"/>
    <dgm:cxn modelId="{96906F44-C9A5-41F7-BD22-0029E3AC1D4D}" srcId="{3725EE18-4865-4B8F-8910-C47B241E560E}" destId="{47DC2D9F-3691-44BA-B71C-26943F543BD2}" srcOrd="0" destOrd="0" parTransId="{4280BCE3-6E90-4AC8-88C4-DFCF68551EFA}" sibTransId="{01E8A3F0-00C6-4BE5-9CA8-61520B6E88E2}"/>
    <dgm:cxn modelId="{325D2856-D55C-4ABE-BC29-73BA6198CB22}" type="presOf" srcId="{47DC2D9F-3691-44BA-B71C-26943F543BD2}" destId="{C59108E8-CDAA-402B-9E19-0722BC8D0FF9}" srcOrd="0" destOrd="0" presId="urn:microsoft.com/office/officeart/2005/8/layout/hierarchy4"/>
    <dgm:cxn modelId="{AA168D56-EA7D-4B0D-A193-06E1242B6518}" srcId="{CE9FDC36-D304-4870-BD88-D85DC9B6D1E8}" destId="{CA96DDB1-0F7F-4F40-B718-A6CFDCA6678E}" srcOrd="0" destOrd="0" parTransId="{AB6F4962-E1B1-4854-A144-96CB344939F4}" sibTransId="{2C960829-ED66-4AA1-B47E-295A91D66BAE}"/>
    <dgm:cxn modelId="{24D00A7C-C30C-406C-BE1A-4346AD88DE95}" srcId="{8E079199-AF6C-4BEE-95A3-D026908FBE45}" destId="{69D9ADCE-7500-4953-A62D-1C40DE9660C0}" srcOrd="0" destOrd="0" parTransId="{D1552B83-52DA-4B69-97F6-67192CB3E91C}" sibTransId="{56A87797-9C29-4E7E-9FAF-D0771526A603}"/>
    <dgm:cxn modelId="{7EA07985-C97C-4588-9E17-708F166351A4}" type="presOf" srcId="{CA96DDB1-0F7F-4F40-B718-A6CFDCA6678E}" destId="{3B09DFB7-56F7-4629-A9E9-946C36477807}" srcOrd="0" destOrd="0" presId="urn:microsoft.com/office/officeart/2005/8/layout/hierarchy4"/>
    <dgm:cxn modelId="{88A5B18F-F207-415D-BCB5-301664B01AEB}" srcId="{8E079199-AF6C-4BEE-95A3-D026908FBE45}" destId="{B4A601E0-8C7B-4600-86E6-C56A6F3FB94E}" srcOrd="1" destOrd="0" parTransId="{383C6133-6D2C-4C28-A51E-A7066942C69D}" sibTransId="{5FD98585-971D-4E76-AD87-F4ACFAED5B01}"/>
    <dgm:cxn modelId="{7D2BE8A7-702F-4493-A761-26145948BF95}" srcId="{47DC2D9F-3691-44BA-B71C-26943F543BD2}" destId="{8E079199-AF6C-4BEE-95A3-D026908FBE45}" srcOrd="0" destOrd="0" parTransId="{90167B8B-00B3-4956-B035-A2FF0A1FF992}" sibTransId="{40505C3C-0039-465A-BEEC-6E976EC40DE4}"/>
    <dgm:cxn modelId="{1F2711AB-13F4-4AA7-BFBF-279468505A7C}" srcId="{47DC2D9F-3691-44BA-B71C-26943F543BD2}" destId="{CE9FDC36-D304-4870-BD88-D85DC9B6D1E8}" srcOrd="1" destOrd="0" parTransId="{E35DC00D-5E67-4A15-B5BC-0B323B04176B}" sibTransId="{8C795E77-6196-41EA-A411-CD7246F799FD}"/>
    <dgm:cxn modelId="{028620B2-0975-46BA-A3C3-F7A6265E5C13}" type="presOf" srcId="{69D9ADCE-7500-4953-A62D-1C40DE9660C0}" destId="{F1C8A0FF-B2CC-4E4E-A6D0-80EBF77CE68A}" srcOrd="0" destOrd="0" presId="urn:microsoft.com/office/officeart/2005/8/layout/hierarchy4"/>
    <dgm:cxn modelId="{3430E7B2-6F9A-4655-9908-5B7FD200200E}" type="presOf" srcId="{CE9FDC36-D304-4870-BD88-D85DC9B6D1E8}" destId="{1F83BE89-0589-492B-AD7D-5AA8288275A5}" srcOrd="0" destOrd="0" presId="urn:microsoft.com/office/officeart/2005/8/layout/hierarchy4"/>
    <dgm:cxn modelId="{FB0611EE-DB19-4778-A449-07DC73D4B82C}" type="presOf" srcId="{8E079199-AF6C-4BEE-95A3-D026908FBE45}" destId="{A64C01DC-E574-4DC6-ADCD-34495D111DAF}" srcOrd="0" destOrd="0" presId="urn:microsoft.com/office/officeart/2005/8/layout/hierarchy4"/>
    <dgm:cxn modelId="{9F956BF6-4F3E-4061-8F52-2E0064ECD7D1}" type="presOf" srcId="{B4A601E0-8C7B-4600-86E6-C56A6F3FB94E}" destId="{F0BB071C-3E7E-4EB4-8771-38AEA04E9357}" srcOrd="0" destOrd="0" presId="urn:microsoft.com/office/officeart/2005/8/layout/hierarchy4"/>
    <dgm:cxn modelId="{C0CA2754-0DE8-45A6-BB0C-92D695E77718}" type="presParOf" srcId="{1C16FB4B-6F04-45FD-9688-4F81742566B4}" destId="{70AC7F99-8B99-4B36-BEF1-44EBEF5EBE8B}" srcOrd="0" destOrd="0" presId="urn:microsoft.com/office/officeart/2005/8/layout/hierarchy4"/>
    <dgm:cxn modelId="{4F6C084E-293E-45EC-8B59-A6DC03EF6923}" type="presParOf" srcId="{70AC7F99-8B99-4B36-BEF1-44EBEF5EBE8B}" destId="{C59108E8-CDAA-402B-9E19-0722BC8D0FF9}" srcOrd="0" destOrd="0" presId="urn:microsoft.com/office/officeart/2005/8/layout/hierarchy4"/>
    <dgm:cxn modelId="{CCF02532-9673-4853-8257-1199843E9588}" type="presParOf" srcId="{70AC7F99-8B99-4B36-BEF1-44EBEF5EBE8B}" destId="{CADF14D1-B2AE-4277-84D2-ADE890AECA84}" srcOrd="1" destOrd="0" presId="urn:microsoft.com/office/officeart/2005/8/layout/hierarchy4"/>
    <dgm:cxn modelId="{E6676DD5-4D06-490A-91FB-8444AE342CC5}" type="presParOf" srcId="{70AC7F99-8B99-4B36-BEF1-44EBEF5EBE8B}" destId="{3A8C21FF-CD3D-4296-A7A0-82772AC3161A}" srcOrd="2" destOrd="0" presId="urn:microsoft.com/office/officeart/2005/8/layout/hierarchy4"/>
    <dgm:cxn modelId="{42D9E86C-02E9-429A-9B62-C3A71200B924}" type="presParOf" srcId="{3A8C21FF-CD3D-4296-A7A0-82772AC3161A}" destId="{882F90C6-35BE-4D1B-8CFB-5622B3D94B6D}" srcOrd="0" destOrd="0" presId="urn:microsoft.com/office/officeart/2005/8/layout/hierarchy4"/>
    <dgm:cxn modelId="{9B111596-25E4-450A-BF57-5091B699C425}" type="presParOf" srcId="{882F90C6-35BE-4D1B-8CFB-5622B3D94B6D}" destId="{A64C01DC-E574-4DC6-ADCD-34495D111DAF}" srcOrd="0" destOrd="0" presId="urn:microsoft.com/office/officeart/2005/8/layout/hierarchy4"/>
    <dgm:cxn modelId="{BE0AA148-42B3-4918-B741-1E98294BA59C}" type="presParOf" srcId="{882F90C6-35BE-4D1B-8CFB-5622B3D94B6D}" destId="{577DD211-2A5A-4F32-A239-55C288359B63}" srcOrd="1" destOrd="0" presId="urn:microsoft.com/office/officeart/2005/8/layout/hierarchy4"/>
    <dgm:cxn modelId="{9FC39ED7-5F42-498F-8AAC-F99920053028}" type="presParOf" srcId="{882F90C6-35BE-4D1B-8CFB-5622B3D94B6D}" destId="{6A7E3218-66E3-4BDF-B590-72115762011C}" srcOrd="2" destOrd="0" presId="urn:microsoft.com/office/officeart/2005/8/layout/hierarchy4"/>
    <dgm:cxn modelId="{F8254624-567A-4938-826F-B5CAA60816D8}" type="presParOf" srcId="{6A7E3218-66E3-4BDF-B590-72115762011C}" destId="{E4189D3F-B855-4E9C-A0A9-8F1A48B556E4}" srcOrd="0" destOrd="0" presId="urn:microsoft.com/office/officeart/2005/8/layout/hierarchy4"/>
    <dgm:cxn modelId="{7CF741B4-BA82-497A-BBD1-D709C2FEEA46}" type="presParOf" srcId="{E4189D3F-B855-4E9C-A0A9-8F1A48B556E4}" destId="{F1C8A0FF-B2CC-4E4E-A6D0-80EBF77CE68A}" srcOrd="0" destOrd="0" presId="urn:microsoft.com/office/officeart/2005/8/layout/hierarchy4"/>
    <dgm:cxn modelId="{992D858E-AFC2-4618-A85C-06E0D13F1BFD}" type="presParOf" srcId="{E4189D3F-B855-4E9C-A0A9-8F1A48B556E4}" destId="{D602C18D-ADEA-4FEC-83AB-6ED2CDD666CE}" srcOrd="1" destOrd="0" presId="urn:microsoft.com/office/officeart/2005/8/layout/hierarchy4"/>
    <dgm:cxn modelId="{1F77E08B-9C65-466A-839C-16E358217820}" type="presParOf" srcId="{6A7E3218-66E3-4BDF-B590-72115762011C}" destId="{BCB2DDB5-4DB0-4ACE-9198-DD983EAA58D1}" srcOrd="1" destOrd="0" presId="urn:microsoft.com/office/officeart/2005/8/layout/hierarchy4"/>
    <dgm:cxn modelId="{4F1C4841-CBFA-4ECA-A0D1-05F5BD42EC4D}" type="presParOf" srcId="{6A7E3218-66E3-4BDF-B590-72115762011C}" destId="{9C4672CF-F281-4D88-A7C0-9C5A33C59C58}" srcOrd="2" destOrd="0" presId="urn:microsoft.com/office/officeart/2005/8/layout/hierarchy4"/>
    <dgm:cxn modelId="{03C0C8E9-349B-4207-8235-0E706E0513A5}" type="presParOf" srcId="{9C4672CF-F281-4D88-A7C0-9C5A33C59C58}" destId="{F0BB071C-3E7E-4EB4-8771-38AEA04E9357}" srcOrd="0" destOrd="0" presId="urn:microsoft.com/office/officeart/2005/8/layout/hierarchy4"/>
    <dgm:cxn modelId="{DB09B7E8-F516-4607-B9D0-E53CAD1166F0}" type="presParOf" srcId="{9C4672CF-F281-4D88-A7C0-9C5A33C59C58}" destId="{D9C35390-E3DB-411B-A757-2187FA1787FE}" srcOrd="1" destOrd="0" presId="urn:microsoft.com/office/officeart/2005/8/layout/hierarchy4"/>
    <dgm:cxn modelId="{0FC33168-897B-4AC3-9E93-0AEFEE345B0C}" type="presParOf" srcId="{3A8C21FF-CD3D-4296-A7A0-82772AC3161A}" destId="{8777C063-BD09-4D3F-BD3B-4BF039D90FB9}" srcOrd="1" destOrd="0" presId="urn:microsoft.com/office/officeart/2005/8/layout/hierarchy4"/>
    <dgm:cxn modelId="{B346E857-D105-490E-96EA-13B067D934FC}" type="presParOf" srcId="{3A8C21FF-CD3D-4296-A7A0-82772AC3161A}" destId="{4E79DC2C-28DC-4CC3-8BEB-CB218B8A3126}" srcOrd="2" destOrd="0" presId="urn:microsoft.com/office/officeart/2005/8/layout/hierarchy4"/>
    <dgm:cxn modelId="{471A5B3D-3ACD-45AC-8410-E1CD5C163B2B}" type="presParOf" srcId="{4E79DC2C-28DC-4CC3-8BEB-CB218B8A3126}" destId="{1F83BE89-0589-492B-AD7D-5AA8288275A5}" srcOrd="0" destOrd="0" presId="urn:microsoft.com/office/officeart/2005/8/layout/hierarchy4"/>
    <dgm:cxn modelId="{5062F648-6B18-4516-AB57-3CBE55C25985}" type="presParOf" srcId="{4E79DC2C-28DC-4CC3-8BEB-CB218B8A3126}" destId="{932F49C2-21F0-48F7-8CDA-24DF7213C6A1}" srcOrd="1" destOrd="0" presId="urn:microsoft.com/office/officeart/2005/8/layout/hierarchy4"/>
    <dgm:cxn modelId="{341EE198-FB2C-4601-A510-65744A04B5F7}" type="presParOf" srcId="{4E79DC2C-28DC-4CC3-8BEB-CB218B8A3126}" destId="{A1A60DB6-96C0-4A68-9333-2B8840017F20}" srcOrd="2" destOrd="0" presId="urn:microsoft.com/office/officeart/2005/8/layout/hierarchy4"/>
    <dgm:cxn modelId="{1BAE9550-D472-48CF-B366-9EB8A34EFDBA}" type="presParOf" srcId="{A1A60DB6-96C0-4A68-9333-2B8840017F20}" destId="{4C27B74C-D8FE-4D77-A675-19D7AEA2B995}" srcOrd="0" destOrd="0" presId="urn:microsoft.com/office/officeart/2005/8/layout/hierarchy4"/>
    <dgm:cxn modelId="{7DBD75CD-B874-423A-A2E1-3342E6A92C10}" type="presParOf" srcId="{4C27B74C-D8FE-4D77-A675-19D7AEA2B995}" destId="{3B09DFB7-56F7-4629-A9E9-946C36477807}" srcOrd="0" destOrd="0" presId="urn:microsoft.com/office/officeart/2005/8/layout/hierarchy4"/>
    <dgm:cxn modelId="{DB616F16-C4FF-4C09-84D4-CF14F10AE6B4}" type="presParOf" srcId="{4C27B74C-D8FE-4D77-A675-19D7AEA2B995}" destId="{CAC7D18D-59A8-4C6C-9FC1-59045D5FC2F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2E3D6-8215-4F79-9321-4268301667A9}">
      <dsp:nvSpPr>
        <dsp:cNvPr id="0" name=""/>
        <dsp:cNvSpPr/>
      </dsp:nvSpPr>
      <dsp:spPr>
        <a:xfrm rot="5400000">
          <a:off x="4742513" y="135546"/>
          <a:ext cx="2064743" cy="17963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Local </a:t>
          </a:r>
          <a:r>
            <a:rPr lang="fr-FR" sz="2400" kern="1200" dirty="0" err="1"/>
            <a:t>multidisciplinary</a:t>
          </a:r>
          <a:r>
            <a:rPr lang="fr-FR" sz="2400" kern="1200" dirty="0"/>
            <a:t> </a:t>
          </a:r>
          <a:r>
            <a:rPr lang="fr-FR" sz="2200" kern="1200" dirty="0"/>
            <a:t>network</a:t>
          </a:r>
        </a:p>
      </dsp:txBody>
      <dsp:txXfrm rot="-5400000">
        <a:off x="5156648" y="323094"/>
        <a:ext cx="1236472" cy="1421231"/>
      </dsp:txXfrm>
    </dsp:sp>
    <dsp:sp modelId="{50A3CCC1-F5CA-4DB2-87B8-289955C09401}">
      <dsp:nvSpPr>
        <dsp:cNvPr id="0" name=""/>
        <dsp:cNvSpPr/>
      </dsp:nvSpPr>
      <dsp:spPr>
        <a:xfrm>
          <a:off x="6727557" y="414287"/>
          <a:ext cx="2304253" cy="1238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06E90-D709-4281-8D9F-431093FC5C50}">
      <dsp:nvSpPr>
        <dsp:cNvPr id="0" name=""/>
        <dsp:cNvSpPr/>
      </dsp:nvSpPr>
      <dsp:spPr>
        <a:xfrm rot="5400000">
          <a:off x="2802479" y="135546"/>
          <a:ext cx="2064743" cy="17963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Out of </a:t>
          </a:r>
          <a:r>
            <a:rPr lang="fr-FR" sz="3300" kern="1200" dirty="0" err="1"/>
            <a:t>hours</a:t>
          </a:r>
          <a:r>
            <a:rPr lang="fr-FR" sz="3300" kern="1200" dirty="0"/>
            <a:t> care</a:t>
          </a:r>
        </a:p>
      </dsp:txBody>
      <dsp:txXfrm rot="-5400000">
        <a:off x="3216614" y="323094"/>
        <a:ext cx="1236472" cy="1421231"/>
      </dsp:txXfrm>
    </dsp:sp>
    <dsp:sp modelId="{4D9DA8B6-1385-41C4-94A3-408A4CE5C33E}">
      <dsp:nvSpPr>
        <dsp:cNvPr id="0" name=""/>
        <dsp:cNvSpPr/>
      </dsp:nvSpPr>
      <dsp:spPr>
        <a:xfrm rot="5400000">
          <a:off x="3768780" y="1888101"/>
          <a:ext cx="2064743" cy="17963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GP </a:t>
          </a:r>
          <a:r>
            <a:rPr lang="fr-FR" sz="3500" kern="1200" dirty="0" err="1"/>
            <a:t>circle</a:t>
          </a:r>
          <a:endParaRPr lang="fr-FR" sz="3500" kern="1200" dirty="0"/>
        </a:p>
      </dsp:txBody>
      <dsp:txXfrm rot="-5400000">
        <a:off x="4182915" y="2075649"/>
        <a:ext cx="1236472" cy="1421231"/>
      </dsp:txXfrm>
    </dsp:sp>
    <dsp:sp modelId="{09FDEF95-E7ED-4633-BDB0-BC95DB634677}">
      <dsp:nvSpPr>
        <dsp:cNvPr id="0" name=""/>
        <dsp:cNvSpPr/>
      </dsp:nvSpPr>
      <dsp:spPr>
        <a:xfrm>
          <a:off x="1598734" y="2166841"/>
          <a:ext cx="2229923" cy="1238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C6A24-72A7-47C0-9AEA-7E2D05FBCE94}">
      <dsp:nvSpPr>
        <dsp:cNvPr id="0" name=""/>
        <dsp:cNvSpPr/>
      </dsp:nvSpPr>
      <dsp:spPr>
        <a:xfrm rot="5400000">
          <a:off x="5708813" y="1888101"/>
          <a:ext cx="2064743" cy="17963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Support team in palliative care</a:t>
          </a:r>
        </a:p>
      </dsp:txBody>
      <dsp:txXfrm rot="-5400000">
        <a:off x="6122948" y="2075649"/>
        <a:ext cx="1236472" cy="1421231"/>
      </dsp:txXfrm>
    </dsp:sp>
    <dsp:sp modelId="{99DA682E-6E41-41A7-8009-45883BCD22C4}">
      <dsp:nvSpPr>
        <dsp:cNvPr id="0" name=""/>
        <dsp:cNvSpPr/>
      </dsp:nvSpPr>
      <dsp:spPr>
        <a:xfrm rot="5400000">
          <a:off x="4742513" y="3640655"/>
          <a:ext cx="2064743" cy="17963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Consultation platform </a:t>
          </a:r>
          <a:r>
            <a:rPr lang="fr-FR" sz="2200" kern="1200" dirty="0" err="1"/>
            <a:t>Gps-SPs</a:t>
          </a:r>
          <a:endParaRPr lang="fr-FR" sz="2200" kern="1200" dirty="0"/>
        </a:p>
      </dsp:txBody>
      <dsp:txXfrm rot="-5400000">
        <a:off x="5156648" y="3828203"/>
        <a:ext cx="1236472" cy="1421231"/>
      </dsp:txXfrm>
    </dsp:sp>
    <dsp:sp modelId="{A13B36E7-3B8C-430A-AC7D-A77751D1FF18}">
      <dsp:nvSpPr>
        <dsp:cNvPr id="0" name=""/>
        <dsp:cNvSpPr/>
      </dsp:nvSpPr>
      <dsp:spPr>
        <a:xfrm>
          <a:off x="6727557" y="3919395"/>
          <a:ext cx="2304253" cy="1238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DDC70-4C28-4DB2-AD2E-24FCA183752C}">
      <dsp:nvSpPr>
        <dsp:cNvPr id="0" name=""/>
        <dsp:cNvSpPr/>
      </dsp:nvSpPr>
      <dsp:spPr>
        <a:xfrm rot="5400000">
          <a:off x="2802479" y="3640655"/>
          <a:ext cx="2064743" cy="17963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…</a:t>
          </a:r>
        </a:p>
      </dsp:txBody>
      <dsp:txXfrm rot="-5400000">
        <a:off x="3216614" y="3828203"/>
        <a:ext cx="1236472" cy="1421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108E8-CDAA-402B-9E19-0722BC8D0FF9}">
      <dsp:nvSpPr>
        <dsp:cNvPr id="0" name=""/>
        <dsp:cNvSpPr/>
      </dsp:nvSpPr>
      <dsp:spPr>
        <a:xfrm>
          <a:off x="391" y="61"/>
          <a:ext cx="3407054" cy="92781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Primary</a:t>
          </a:r>
          <a:r>
            <a:rPr lang="fr-FR" sz="3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care zone</a:t>
          </a:r>
        </a:p>
      </dsp:txBody>
      <dsp:txXfrm>
        <a:off x="27566" y="27236"/>
        <a:ext cx="3352704" cy="873462"/>
      </dsp:txXfrm>
    </dsp:sp>
    <dsp:sp modelId="{A64C01DC-E574-4DC6-ADCD-34495D111DAF}">
      <dsp:nvSpPr>
        <dsp:cNvPr id="0" name=""/>
        <dsp:cNvSpPr/>
      </dsp:nvSpPr>
      <dsp:spPr>
        <a:xfrm>
          <a:off x="391" y="988815"/>
          <a:ext cx="2225593" cy="927812"/>
        </a:xfrm>
        <a:prstGeom prst="roundRect">
          <a:avLst>
            <a:gd name="adj" fmla="val 10000"/>
          </a:avLst>
        </a:prstGeom>
        <a:solidFill>
          <a:srgbClr val="99CC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PC</a:t>
          </a:r>
          <a:r>
            <a:rPr lang="fr-FR" sz="2700" kern="1200" baseline="0" dirty="0">
              <a:solidFill>
                <a:srgbClr val="FFFFFF"/>
              </a:solidFill>
              <a:latin typeface="Arial"/>
              <a:ea typeface="+mn-ea"/>
              <a:cs typeface="+mn-cs"/>
            </a:rPr>
            <a:t> networks</a:t>
          </a:r>
          <a:endParaRPr lang="fr-FR" sz="2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7566" y="1015990"/>
        <a:ext cx="2171243" cy="873462"/>
      </dsp:txXfrm>
    </dsp:sp>
    <dsp:sp modelId="{F1C8A0FF-B2CC-4E4E-A6D0-80EBF77CE68A}">
      <dsp:nvSpPr>
        <dsp:cNvPr id="0" name=""/>
        <dsp:cNvSpPr/>
      </dsp:nvSpPr>
      <dsp:spPr>
        <a:xfrm>
          <a:off x="391" y="1977569"/>
          <a:ext cx="1089908" cy="92781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PC</a:t>
          </a:r>
          <a:r>
            <a:rPr lang="fr-FR" sz="1900" kern="1200" baseline="0" dirty="0">
              <a:solidFill>
                <a:srgbClr val="FFFFFF"/>
              </a:solidFill>
              <a:latin typeface="Arial"/>
              <a:ea typeface="+mn-ea"/>
              <a:cs typeface="+mn-cs"/>
            </a:rPr>
            <a:t> practice</a:t>
          </a:r>
          <a:endParaRPr lang="fr-FR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7566" y="2004744"/>
        <a:ext cx="1035558" cy="873462"/>
      </dsp:txXfrm>
    </dsp:sp>
    <dsp:sp modelId="{F0BB071C-3E7E-4EB4-8771-38AEA04E9357}">
      <dsp:nvSpPr>
        <dsp:cNvPr id="0" name=""/>
        <dsp:cNvSpPr/>
      </dsp:nvSpPr>
      <dsp:spPr>
        <a:xfrm>
          <a:off x="1136076" y="1977569"/>
          <a:ext cx="1089908" cy="92781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PC</a:t>
          </a:r>
          <a:r>
            <a:rPr lang="fr-FR" sz="1900" kern="1200" baseline="0" dirty="0">
              <a:solidFill>
                <a:srgbClr val="FFFFFF"/>
              </a:solidFill>
              <a:latin typeface="Arial"/>
              <a:ea typeface="+mn-ea"/>
              <a:cs typeface="+mn-cs"/>
            </a:rPr>
            <a:t> practice</a:t>
          </a:r>
          <a:endParaRPr lang="fr-FR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163251" y="2004744"/>
        <a:ext cx="1035558" cy="873462"/>
      </dsp:txXfrm>
    </dsp:sp>
    <dsp:sp modelId="{1F83BE89-0589-492B-AD7D-5AA8288275A5}">
      <dsp:nvSpPr>
        <dsp:cNvPr id="0" name=""/>
        <dsp:cNvSpPr/>
      </dsp:nvSpPr>
      <dsp:spPr>
        <a:xfrm>
          <a:off x="2317537" y="988815"/>
          <a:ext cx="1089908" cy="927812"/>
        </a:xfrm>
        <a:prstGeom prst="roundRect">
          <a:avLst>
            <a:gd name="adj" fmla="val 10000"/>
          </a:avLst>
        </a:prstGeom>
        <a:solidFill>
          <a:srgbClr val="99CC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</a:p>
      </dsp:txBody>
      <dsp:txXfrm>
        <a:off x="2344712" y="1015990"/>
        <a:ext cx="1035558" cy="873462"/>
      </dsp:txXfrm>
    </dsp:sp>
    <dsp:sp modelId="{3B09DFB7-56F7-4629-A9E9-946C36477807}">
      <dsp:nvSpPr>
        <dsp:cNvPr id="0" name=""/>
        <dsp:cNvSpPr/>
      </dsp:nvSpPr>
      <dsp:spPr>
        <a:xfrm>
          <a:off x="2317537" y="1977569"/>
          <a:ext cx="1089908" cy="92781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</a:p>
      </dsp:txBody>
      <dsp:txXfrm>
        <a:off x="2344712" y="2004744"/>
        <a:ext cx="1035558" cy="873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8ABD0-18B1-48DD-B3E3-2DB863CA1AC4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1AAAD-AF88-4BDC-92A2-61CEF3020F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35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AAAD-AF88-4BDC-92A2-61CEF3020F3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4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85A25-F2E6-469A-BA03-9ED5A53F752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390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AAAD-AF88-4BDC-92A2-61CEF3020F3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617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85A25-F2E6-469A-BA03-9ED5A53F752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93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85A25-F2E6-469A-BA03-9ED5A53F752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762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AAAD-AF88-4BDC-92A2-61CEF3020F3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48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85A25-F2E6-469A-BA03-9ED5A53F752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3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85A25-F2E6-469A-BA03-9ED5A53F752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18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85A25-F2E6-469A-BA03-9ED5A53F752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34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85A25-F2E6-469A-BA03-9ED5A53F752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20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192" name="Google Shape;19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85A25-F2E6-469A-BA03-9ED5A53F752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60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AAAD-AF88-4BDC-92A2-61CEF3020F3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5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85A25-F2E6-469A-BA03-9ED5A53F752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99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5E454-EC93-4069-BEAA-F7E15D3E0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CC1426-A3F6-42D5-96F2-7A102AF91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7C5E04-F38E-4ECF-A96A-16C565D5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0F06-97A7-446F-B4EC-E5ADDF9F779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7E748F-BAF8-471E-B3F3-EABA597D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41A3EF-70E1-479B-B3DF-7F8D26E5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F0C5-8B1F-4C4D-BAEB-F4B3A7DA52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08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D1290-0D8F-45E9-AD54-720AB097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A61A52-2B14-4226-AC98-B0A38B099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16A9B3-6051-480B-A162-41419F00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0F06-97A7-446F-B4EC-E5ADDF9F779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062F19-C71D-44EB-9EAF-F75D6004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33C1D4-6156-4EA1-883C-B964E5DE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F0C5-8B1F-4C4D-BAEB-F4B3A7DA52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53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B908F9-3543-44E6-9420-743EAE916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93A644-4D9D-4499-AEC4-D68CCF129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055C6E-BA68-4625-8A9A-F80E7320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0F06-97A7-446F-B4EC-E5ADDF9F779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03D3B5-5E85-462E-A0EE-FE5816C5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FF2DBB-039C-48AB-BFD3-513CED91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F0C5-8B1F-4C4D-BAEB-F4B3A7DA52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97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59DE9-DDE6-4DFC-BB86-AD670F2C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C0531A-6925-4327-B32C-A476C2B1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A5B6F4-FE88-4486-92A2-87471052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0F06-97A7-446F-B4EC-E5ADDF9F779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4058EB-9169-4378-A18D-8FAD9F86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62BD58-F156-41EE-8BCD-78EB9F1C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F0C5-8B1F-4C4D-BAEB-F4B3A7DA52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16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312DD-1CDE-47E7-8262-72D3730F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0C6C8C-7F11-4011-9251-BC4887DF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3BD308-E9BC-4559-823A-E95678F3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0F06-97A7-446F-B4EC-E5ADDF9F779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863A04-0D01-435B-A7E4-770148D5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A2A452-770A-4708-AC37-782462A9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F0C5-8B1F-4C4D-BAEB-F4B3A7DA52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30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E97F5-1C0E-4E17-B5E5-EF2D8AA1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6B0BEA-3018-4568-A75A-4B68A7E10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1766B5-F991-4C02-B453-190045D34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01F1A1-4EFF-43DE-BBFB-4E439AEA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0F06-97A7-446F-B4EC-E5ADDF9F779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0E23F8-F12A-41BB-8AA7-90903B8B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EC1745-C876-42C7-BB6B-C53C3007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F0C5-8B1F-4C4D-BAEB-F4B3A7DA52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7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64392-3AAE-426E-91F7-671373F6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6B59FF-155C-4598-86F3-3CEA2FB4B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879127-1411-4CC8-B97C-D4F445624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FF0DB9-4EA1-4710-804D-A8D078F26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3B16A2-2156-45B0-AA7E-83F0A3BF8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70AB2C-280F-4494-8BCB-8ECB35F1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0F06-97A7-446F-B4EC-E5ADDF9F779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EB29DB-5C3A-434E-8BF0-B3A2EE40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23C483-78E3-40AF-8BAA-F994DF7C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F0C5-8B1F-4C4D-BAEB-F4B3A7DA52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98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66531-BBEE-4261-A518-CFD40F31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913CFF-9F72-4A0D-884C-2BAF2AEB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0F06-97A7-446F-B4EC-E5ADDF9F779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A896A9-C038-4601-A3D3-B65591A8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676C0A-E587-4204-B832-DE3AF28D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F0C5-8B1F-4C4D-BAEB-F4B3A7DA52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86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C093EC-BFF1-43B1-995F-3CAE738B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0F06-97A7-446F-B4EC-E5ADDF9F779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115057-3556-41F6-B92A-FBB39FDF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3F2B39-5552-4652-99FD-DB6CDD65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F0C5-8B1F-4C4D-BAEB-F4B3A7DA52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55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FBC21-6459-4C10-82E0-B1C07054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54D2F1-3976-4429-9D83-BAE5235A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9C9127-00FC-4F1E-82D0-14E7747C3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C34024-40A8-46F6-A122-E76C2001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0F06-97A7-446F-B4EC-E5ADDF9F779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1B39DD-5949-4A8F-8817-272F5B08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259C44-DA70-43D1-807F-3E225B62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F0C5-8B1F-4C4D-BAEB-F4B3A7DA52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8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CC22B-BDBC-4A86-B858-E76A3717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5C7A93-EA90-4CB3-ABF2-D4F689724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94BCC-062B-4048-88F3-A7E2A2031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FEE779-0C5D-4A2C-B72C-14E6E12D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0F06-97A7-446F-B4EC-E5ADDF9F779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02C4B2-BCCC-4C2C-9EF8-73648611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8DADEA-5BF4-484A-B4F9-8E588A48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F0C5-8B1F-4C4D-BAEB-F4B3A7DA52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86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2075BE-61E2-459A-81B6-25F8E491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B4CDA6-1F61-447A-A67D-A6D3B61FD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24CE4E-FA20-46BA-B5C2-6929EAB03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A0F06-97A7-446F-B4EC-E5ADDF9F779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336A1C-799B-4B75-89FE-3823ADED0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0787DF-C7AC-4E9C-90C1-AF0AA5DF3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F0C5-8B1F-4C4D-BAEB-F4B3A7DA52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63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79261-B94D-4D64-8EEB-7C3F615A5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83504"/>
          </a:xfrm>
        </p:spPr>
        <p:txBody>
          <a:bodyPr>
            <a:normAutofit/>
          </a:bodyPr>
          <a:lstStyle/>
          <a:p>
            <a:r>
              <a:rPr lang="fr-FR" sz="4000" b="1" dirty="0" err="1"/>
              <a:t>Meso</a:t>
            </a:r>
            <a:r>
              <a:rPr lang="fr-FR" sz="4000" b="1" dirty="0"/>
              <a:t> </a:t>
            </a:r>
            <a:r>
              <a:rPr lang="fr-FR" sz="4000" b="1" dirty="0" err="1"/>
              <a:t>level</a:t>
            </a:r>
            <a:r>
              <a:rPr lang="fr-FR" sz="4000" b="1" dirty="0"/>
              <a:t> of </a:t>
            </a:r>
            <a:r>
              <a:rPr lang="fr-FR" sz="4000" b="1" dirty="0" err="1"/>
              <a:t>primary</a:t>
            </a:r>
            <a:r>
              <a:rPr lang="fr-FR" sz="4000" b="1" dirty="0"/>
              <a:t> care </a:t>
            </a:r>
            <a:br>
              <a:rPr lang="fr-FR" sz="4000" b="1" dirty="0"/>
            </a:br>
            <a:r>
              <a:rPr lang="fr-FR" sz="4000" b="1" dirty="0" err="1"/>
              <a:t>Working</a:t>
            </a:r>
            <a:r>
              <a:rPr lang="fr-FR" sz="4000" b="1" dirty="0"/>
              <a:t> Group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8EA142-2F68-49FE-A802-A6D9D70FD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2132"/>
            <a:ext cx="9144000" cy="465667"/>
          </a:xfrm>
        </p:spPr>
        <p:txBody>
          <a:bodyPr/>
          <a:lstStyle/>
          <a:p>
            <a:r>
              <a:rPr lang="fr-FR" dirty="0"/>
              <a:t>Zagreb, </a:t>
            </a:r>
            <a:r>
              <a:rPr lang="fr-FR" dirty="0" err="1"/>
              <a:t>November</a:t>
            </a:r>
            <a:r>
              <a:rPr lang="fr-FR" dirty="0"/>
              <a:t> 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AB3E0E-EB17-4E99-9937-5A42C9816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66" y="388178"/>
            <a:ext cx="2396067" cy="1282106"/>
          </a:xfrm>
          <a:prstGeom prst="rect">
            <a:avLst/>
          </a:prstGeom>
        </p:spPr>
      </p:pic>
      <p:pic>
        <p:nvPicPr>
          <p:cNvPr id="6" name="Image 5" descr="Une image contenant assiette, alimentation, arrêt&#10;&#10;Description générée automatiquement">
            <a:extLst>
              <a:ext uri="{FF2B5EF4-FFF2-40B4-BE49-F238E27FC236}">
                <a16:creationId xmlns:a16="http://schemas.microsoft.com/office/drawing/2014/main" id="{C98719A9-645E-42CA-BCD8-1AFB2E308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361" y="316088"/>
            <a:ext cx="1766978" cy="142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4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2D8567-0C5A-46C0-84A9-86EDE408BE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30" y="321734"/>
            <a:ext cx="4418508" cy="29051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16B98C1F-4602-4C4F-8D2F-0F7C876A58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1584" y="224198"/>
            <a:ext cx="3365495" cy="29051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https://lh3.googleusercontent.com/LMhCqZBaADGRAtDBE959hJIwwSVRp8_V1emS6ERqJy4i6mnlPvZoD8PZTUgNLxzfoXpjXSmtR_VF2L6wCxoXtvnb7l0yIfzsskkDuVlx8_i2nKHJ6y3TicT0GUSR7i3XksglnCJaipfQZ1qecw">
            <a:extLst>
              <a:ext uri="{FF2B5EF4-FFF2-40B4-BE49-F238E27FC236}">
                <a16:creationId xmlns:a16="http://schemas.microsoft.com/office/drawing/2014/main" id="{469D0A5E-688E-4224-8C6C-1295C6C520D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9"/>
          <a:stretch/>
        </p:blipFill>
        <p:spPr bwMode="auto">
          <a:xfrm>
            <a:off x="973318" y="3631096"/>
            <a:ext cx="4394529" cy="2760560"/>
          </a:xfrm>
          <a:prstGeom prst="rect">
            <a:avLst/>
          </a:prstGeom>
          <a:noFill/>
        </p:spPr>
      </p:pic>
      <p:pic>
        <p:nvPicPr>
          <p:cNvPr id="2" name="Segnaposto contenuto 3" descr="Capture d’écran 2019-07-21 à 14.46.09.png">
            <a:extLst>
              <a:ext uri="{FF2B5EF4-FFF2-40B4-BE49-F238E27FC236}">
                <a16:creationId xmlns:a16="http://schemas.microsoft.com/office/drawing/2014/main" id="{E0DC91E5-9C1E-4CE9-B5D4-2E769DC6F5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853" y="3631096"/>
            <a:ext cx="2718956" cy="27605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17887A9-39E9-4298-8D9F-4D5B12986BBD}"/>
              </a:ext>
            </a:extLst>
          </p:cNvPr>
          <p:cNvSpPr txBox="1"/>
          <p:nvPr/>
        </p:nvSpPr>
        <p:spPr>
          <a:xfrm>
            <a:off x="3517795" y="5474208"/>
            <a:ext cx="140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Belgium</a:t>
            </a:r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5F258B-BF0B-4F6D-BE6E-0EA70DD90156}"/>
              </a:ext>
            </a:extLst>
          </p:cNvPr>
          <p:cNvSpPr txBox="1"/>
          <p:nvPr/>
        </p:nvSpPr>
        <p:spPr>
          <a:xfrm>
            <a:off x="3517795" y="2155542"/>
            <a:ext cx="140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Spain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095AC82-7A77-4EA0-A54D-CEFA803DDEC0}"/>
              </a:ext>
            </a:extLst>
          </p:cNvPr>
          <p:cNvSpPr txBox="1"/>
          <p:nvPr/>
        </p:nvSpPr>
        <p:spPr>
          <a:xfrm>
            <a:off x="9604387" y="2199365"/>
            <a:ext cx="140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Netherlands</a:t>
            </a:r>
            <a:endParaRPr lang="fr-FR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A2012BE-C0BA-4035-A44E-8148BB1605FB}"/>
              </a:ext>
            </a:extLst>
          </p:cNvPr>
          <p:cNvSpPr txBox="1"/>
          <p:nvPr/>
        </p:nvSpPr>
        <p:spPr>
          <a:xfrm>
            <a:off x="9604387" y="5473218"/>
            <a:ext cx="140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Germany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4B268949-056D-4E70-B6EC-48C78C3D42E5}"/>
              </a:ext>
            </a:extLst>
          </p:cNvPr>
          <p:cNvSpPr/>
          <p:nvPr/>
        </p:nvSpPr>
        <p:spPr>
          <a:xfrm>
            <a:off x="2231136" y="815804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58B4D6E1-7273-4D97-B027-93E9CD0B8868}"/>
              </a:ext>
            </a:extLst>
          </p:cNvPr>
          <p:cNvSpPr/>
          <p:nvPr/>
        </p:nvSpPr>
        <p:spPr>
          <a:xfrm>
            <a:off x="3225187" y="660892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4D995F04-FAC1-4BB9-9EE4-4CB3A5AD6BFF}"/>
              </a:ext>
            </a:extLst>
          </p:cNvPr>
          <p:cNvSpPr/>
          <p:nvPr/>
        </p:nvSpPr>
        <p:spPr>
          <a:xfrm>
            <a:off x="3371491" y="858558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82FD068B-A287-4106-BF0B-B79A01417FDC}"/>
              </a:ext>
            </a:extLst>
          </p:cNvPr>
          <p:cNvSpPr/>
          <p:nvPr/>
        </p:nvSpPr>
        <p:spPr>
          <a:xfrm>
            <a:off x="4394539" y="880418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0860846E-53E1-475F-9A79-E6722DBEE562}"/>
              </a:ext>
            </a:extLst>
          </p:cNvPr>
          <p:cNvSpPr/>
          <p:nvPr/>
        </p:nvSpPr>
        <p:spPr>
          <a:xfrm>
            <a:off x="4210288" y="880418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CE2DC996-F85A-4479-801E-1F081FA6D19A}"/>
              </a:ext>
            </a:extLst>
          </p:cNvPr>
          <p:cNvSpPr/>
          <p:nvPr/>
        </p:nvSpPr>
        <p:spPr>
          <a:xfrm>
            <a:off x="8240789" y="1597535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364F31FA-01A0-4B78-B7C7-861FF5A41F90}"/>
              </a:ext>
            </a:extLst>
          </p:cNvPr>
          <p:cNvSpPr/>
          <p:nvPr/>
        </p:nvSpPr>
        <p:spPr>
          <a:xfrm>
            <a:off x="4063984" y="1869100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2E890B6B-FF84-42D8-851C-B898ADE2E180}"/>
              </a:ext>
            </a:extLst>
          </p:cNvPr>
          <p:cNvSpPr/>
          <p:nvPr/>
        </p:nvSpPr>
        <p:spPr>
          <a:xfrm>
            <a:off x="8470033" y="1724491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id="{5170F024-D942-4732-9C4A-1A32F59488A1}"/>
              </a:ext>
            </a:extLst>
          </p:cNvPr>
          <p:cNvSpPr/>
          <p:nvPr/>
        </p:nvSpPr>
        <p:spPr>
          <a:xfrm>
            <a:off x="9632979" y="1252054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isocèle 23">
            <a:extLst>
              <a:ext uri="{FF2B5EF4-FFF2-40B4-BE49-F238E27FC236}">
                <a16:creationId xmlns:a16="http://schemas.microsoft.com/office/drawing/2014/main" id="{AF9034B8-D204-4E80-A883-F3AD363920C3}"/>
              </a:ext>
            </a:extLst>
          </p:cNvPr>
          <p:cNvSpPr/>
          <p:nvPr/>
        </p:nvSpPr>
        <p:spPr>
          <a:xfrm>
            <a:off x="9247630" y="1676783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5840B9D1-F35B-4090-AD6D-52E542C56F51}"/>
              </a:ext>
            </a:extLst>
          </p:cNvPr>
          <p:cNvSpPr/>
          <p:nvPr/>
        </p:nvSpPr>
        <p:spPr>
          <a:xfrm>
            <a:off x="9247630" y="2668150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isocèle 25">
            <a:extLst>
              <a:ext uri="{FF2B5EF4-FFF2-40B4-BE49-F238E27FC236}">
                <a16:creationId xmlns:a16="http://schemas.microsoft.com/office/drawing/2014/main" id="{B6E9C491-ABAE-48C8-9066-F7B40C27B4E9}"/>
              </a:ext>
            </a:extLst>
          </p:cNvPr>
          <p:cNvSpPr/>
          <p:nvPr/>
        </p:nvSpPr>
        <p:spPr>
          <a:xfrm>
            <a:off x="1573171" y="4141708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isocèle 26">
            <a:extLst>
              <a:ext uri="{FF2B5EF4-FFF2-40B4-BE49-F238E27FC236}">
                <a16:creationId xmlns:a16="http://schemas.microsoft.com/office/drawing/2014/main" id="{FF83568B-301F-440A-B346-6E36DDB0D8B0}"/>
              </a:ext>
            </a:extLst>
          </p:cNvPr>
          <p:cNvSpPr/>
          <p:nvPr/>
        </p:nvSpPr>
        <p:spPr>
          <a:xfrm>
            <a:off x="2243613" y="4078886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>
            <a:extLst>
              <a:ext uri="{FF2B5EF4-FFF2-40B4-BE49-F238E27FC236}">
                <a16:creationId xmlns:a16="http://schemas.microsoft.com/office/drawing/2014/main" id="{88A0413F-36D8-4BE0-A92A-B1723B6A54F3}"/>
              </a:ext>
            </a:extLst>
          </p:cNvPr>
          <p:cNvSpPr/>
          <p:nvPr/>
        </p:nvSpPr>
        <p:spPr>
          <a:xfrm>
            <a:off x="2932579" y="4317514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95C10378-8289-46FC-A8BC-3B93596B75BD}"/>
              </a:ext>
            </a:extLst>
          </p:cNvPr>
          <p:cNvSpPr/>
          <p:nvPr/>
        </p:nvSpPr>
        <p:spPr>
          <a:xfrm>
            <a:off x="2883002" y="4508752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AF06308D-7D75-43F3-8A12-FF0182365DAE}"/>
              </a:ext>
            </a:extLst>
          </p:cNvPr>
          <p:cNvSpPr/>
          <p:nvPr/>
        </p:nvSpPr>
        <p:spPr>
          <a:xfrm>
            <a:off x="3216539" y="4768356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432AAF4F-6E35-421D-A821-8EAFF2CEE370}"/>
              </a:ext>
            </a:extLst>
          </p:cNvPr>
          <p:cNvSpPr/>
          <p:nvPr/>
        </p:nvSpPr>
        <p:spPr>
          <a:xfrm>
            <a:off x="4218385" y="4716448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>
            <a:extLst>
              <a:ext uri="{FF2B5EF4-FFF2-40B4-BE49-F238E27FC236}">
                <a16:creationId xmlns:a16="http://schemas.microsoft.com/office/drawing/2014/main" id="{A89E69C8-34FD-4EF5-BD84-A53597148262}"/>
              </a:ext>
            </a:extLst>
          </p:cNvPr>
          <p:cNvSpPr/>
          <p:nvPr/>
        </p:nvSpPr>
        <p:spPr>
          <a:xfrm>
            <a:off x="4386924" y="4893232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isocèle 32">
            <a:extLst>
              <a:ext uri="{FF2B5EF4-FFF2-40B4-BE49-F238E27FC236}">
                <a16:creationId xmlns:a16="http://schemas.microsoft.com/office/drawing/2014/main" id="{47C5C8D7-174E-42F8-82C2-CB40A7EDBC72}"/>
              </a:ext>
            </a:extLst>
          </p:cNvPr>
          <p:cNvSpPr/>
          <p:nvPr/>
        </p:nvSpPr>
        <p:spPr>
          <a:xfrm>
            <a:off x="8440197" y="4052227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>
            <a:extLst>
              <a:ext uri="{FF2B5EF4-FFF2-40B4-BE49-F238E27FC236}">
                <a16:creationId xmlns:a16="http://schemas.microsoft.com/office/drawing/2014/main" id="{9B6269FB-48E5-4899-9D8B-8D2820866A42}"/>
              </a:ext>
            </a:extLst>
          </p:cNvPr>
          <p:cNvSpPr/>
          <p:nvPr/>
        </p:nvSpPr>
        <p:spPr>
          <a:xfrm>
            <a:off x="9403977" y="3766189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isocèle 34">
            <a:extLst>
              <a:ext uri="{FF2B5EF4-FFF2-40B4-BE49-F238E27FC236}">
                <a16:creationId xmlns:a16="http://schemas.microsoft.com/office/drawing/2014/main" id="{A8ED3605-6C63-458F-B864-1B1A8BD298A4}"/>
              </a:ext>
            </a:extLst>
          </p:cNvPr>
          <p:cNvSpPr/>
          <p:nvPr/>
        </p:nvSpPr>
        <p:spPr>
          <a:xfrm>
            <a:off x="9430711" y="4360662"/>
            <a:ext cx="219053" cy="296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isocèle 35">
            <a:extLst>
              <a:ext uri="{FF2B5EF4-FFF2-40B4-BE49-F238E27FC236}">
                <a16:creationId xmlns:a16="http://schemas.microsoft.com/office/drawing/2014/main" id="{D2A41C5E-97AE-433A-903B-22324BD55E03}"/>
              </a:ext>
            </a:extLst>
          </p:cNvPr>
          <p:cNvSpPr/>
          <p:nvPr/>
        </p:nvSpPr>
        <p:spPr>
          <a:xfrm>
            <a:off x="8586501" y="4679772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>
            <a:extLst>
              <a:ext uri="{FF2B5EF4-FFF2-40B4-BE49-F238E27FC236}">
                <a16:creationId xmlns:a16="http://schemas.microsoft.com/office/drawing/2014/main" id="{EE15BDB7-F855-487E-B01D-3BAC0B1E7144}"/>
              </a:ext>
            </a:extLst>
          </p:cNvPr>
          <p:cNvSpPr/>
          <p:nvPr/>
        </p:nvSpPr>
        <p:spPr>
          <a:xfrm>
            <a:off x="8718027" y="5130533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id="{7ECA287F-7EF4-4273-A965-0D2B0D8DA60F}"/>
              </a:ext>
            </a:extLst>
          </p:cNvPr>
          <p:cNvSpPr/>
          <p:nvPr/>
        </p:nvSpPr>
        <p:spPr>
          <a:xfrm>
            <a:off x="8586501" y="5358930"/>
            <a:ext cx="292608" cy="353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43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577FD75-6D28-464C-A7A3-8C19B2242FA2}"/>
              </a:ext>
            </a:extLst>
          </p:cNvPr>
          <p:cNvSpPr txBox="1"/>
          <p:nvPr/>
        </p:nvSpPr>
        <p:spPr>
          <a:xfrm>
            <a:off x="2084832" y="3199501"/>
            <a:ext cx="82661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Some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inspiring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results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from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Belgium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03248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62F56-6003-4503-903D-41D43CE3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Belgium</a:t>
            </a:r>
            <a:r>
              <a:rPr lang="fr-FR" dirty="0"/>
              <a:t> : The </a:t>
            </a:r>
            <a:r>
              <a:rPr lang="fr-FR" dirty="0" err="1"/>
              <a:t>circles</a:t>
            </a:r>
            <a:r>
              <a:rPr lang="fr-FR" dirty="0"/>
              <a:t> of </a:t>
            </a:r>
            <a:r>
              <a:rPr lang="fr-FR" dirty="0" err="1"/>
              <a:t>general</a:t>
            </a:r>
            <a:r>
              <a:rPr lang="fr-FR" dirty="0"/>
              <a:t> </a:t>
            </a:r>
            <a:r>
              <a:rPr lang="fr-FR" dirty="0" err="1"/>
              <a:t>practitioners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F57E5-FB86-4052-9C22-8555360C9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Association of all the </a:t>
            </a:r>
            <a:r>
              <a:rPr lang="fr-FR" dirty="0" err="1"/>
              <a:t>GPs</a:t>
            </a:r>
            <a:r>
              <a:rPr lang="fr-FR" dirty="0"/>
              <a:t> in the area. </a:t>
            </a:r>
          </a:p>
          <a:p>
            <a:r>
              <a:rPr lang="fr-FR" dirty="0"/>
              <a:t>All the country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covered</a:t>
            </a:r>
            <a:r>
              <a:rPr lang="fr-FR" dirty="0"/>
              <a:t>.</a:t>
            </a:r>
          </a:p>
          <a:p>
            <a:r>
              <a:rPr lang="fr-FR" dirty="0"/>
              <a:t>Family </a:t>
            </a:r>
            <a:r>
              <a:rPr lang="fr-FR" dirty="0" err="1"/>
              <a:t>medicine</a:t>
            </a:r>
            <a:r>
              <a:rPr lang="fr-FR" dirty="0"/>
              <a:t> out of </a:t>
            </a:r>
            <a:r>
              <a:rPr lang="fr-FR" dirty="0" err="1"/>
              <a:t>hours</a:t>
            </a:r>
            <a:endParaRPr lang="fr-FR" dirty="0"/>
          </a:p>
          <a:p>
            <a:r>
              <a:rPr lang="fr-FR" dirty="0"/>
              <a:t>2002, </a:t>
            </a:r>
            <a:r>
              <a:rPr lang="fr-FR" dirty="0" err="1"/>
              <a:t>federal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, </a:t>
            </a:r>
            <a:r>
              <a:rPr lang="fr-FR" dirty="0" err="1"/>
              <a:t>specific</a:t>
            </a:r>
            <a:r>
              <a:rPr lang="fr-FR" dirty="0"/>
              <a:t> missions : </a:t>
            </a:r>
            <a:r>
              <a:rPr lang="fr-FR" dirty="0" err="1"/>
              <a:t>GPs</a:t>
            </a:r>
            <a:r>
              <a:rPr lang="fr-FR" dirty="0"/>
              <a:t> </a:t>
            </a:r>
            <a:r>
              <a:rPr lang="fr-FR" dirty="0" err="1"/>
              <a:t>representation</a:t>
            </a:r>
            <a:r>
              <a:rPr lang="fr-FR" dirty="0"/>
              <a:t>, meeting point </a:t>
            </a:r>
            <a:r>
              <a:rPr lang="fr-FR" dirty="0" err="1"/>
              <a:t>with</a:t>
            </a:r>
            <a:r>
              <a:rPr lang="fr-FR" dirty="0"/>
              <a:t> local </a:t>
            </a:r>
            <a:r>
              <a:rPr lang="fr-FR" dirty="0" err="1"/>
              <a:t>policy</a:t>
            </a:r>
            <a:r>
              <a:rPr lang="fr-FR" dirty="0"/>
              <a:t>, </a:t>
            </a:r>
            <a:r>
              <a:rPr lang="fr-FR" dirty="0" err="1"/>
              <a:t>accessibility</a:t>
            </a:r>
            <a:r>
              <a:rPr lang="fr-FR" dirty="0"/>
              <a:t> to </a:t>
            </a:r>
            <a:r>
              <a:rPr lang="fr-FR" dirty="0" err="1"/>
              <a:t>GPs</a:t>
            </a:r>
            <a:r>
              <a:rPr lang="fr-FR" dirty="0"/>
              <a:t> consultations for the population, </a:t>
            </a:r>
            <a:r>
              <a:rPr lang="fr-FR" dirty="0" err="1"/>
              <a:t>multidisciplinary</a:t>
            </a:r>
            <a:r>
              <a:rPr lang="fr-FR" dirty="0"/>
              <a:t> collaboration, partnerships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hospital</a:t>
            </a:r>
            <a:r>
              <a:rPr lang="fr-FR" dirty="0"/>
              <a:t>.</a:t>
            </a:r>
          </a:p>
          <a:p>
            <a:r>
              <a:rPr lang="fr-FR" dirty="0"/>
              <a:t>2015, 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, non-profit </a:t>
            </a:r>
            <a:r>
              <a:rPr lang="fr-FR" dirty="0" err="1"/>
              <a:t>organizations</a:t>
            </a:r>
            <a:r>
              <a:rPr lang="fr-FR" dirty="0"/>
              <a:t>, </a:t>
            </a:r>
            <a:r>
              <a:rPr lang="fr-FR" dirty="0" err="1"/>
              <a:t>subsidized</a:t>
            </a:r>
            <a:r>
              <a:rPr lang="fr-FR" dirty="0"/>
              <a:t> </a:t>
            </a:r>
          </a:p>
          <a:p>
            <a:r>
              <a:rPr lang="fr-FR" dirty="0" err="1"/>
              <a:t>Starting</a:t>
            </a:r>
            <a:r>
              <a:rPr lang="fr-FR" dirty="0"/>
              <a:t> point… At the </a:t>
            </a:r>
            <a:r>
              <a:rPr lang="fr-FR" dirty="0" err="1"/>
              <a:t>crossroads</a:t>
            </a:r>
            <a:r>
              <a:rPr lang="fr-FR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96015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8A450CD-AC03-41FA-875D-84B74A1A8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795949"/>
              </p:ext>
            </p:extLst>
          </p:nvPr>
        </p:nvGraphicFramePr>
        <p:xfrm>
          <a:off x="838200" y="604434"/>
          <a:ext cx="10630546" cy="557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32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62F56-6003-4503-903D-41D43CE3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Belgium</a:t>
            </a:r>
            <a:r>
              <a:rPr lang="fr-FR" dirty="0"/>
              <a:t> : The SYLOS, consultation platform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F57E5-FB86-4052-9C22-8555360C9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SYLOS = Local </a:t>
            </a:r>
            <a:r>
              <a:rPr lang="fr-FR" dirty="0" err="1"/>
              <a:t>health</a:t>
            </a:r>
            <a:r>
              <a:rPr lang="fr-FR" dirty="0"/>
              <a:t> system</a:t>
            </a:r>
          </a:p>
          <a:p>
            <a:pPr marL="0" indent="0">
              <a:buNone/>
            </a:pPr>
            <a:r>
              <a:rPr lang="fr-FR" dirty="0"/>
              <a:t>Consultation platform : meetings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GPs</a:t>
            </a:r>
            <a:r>
              <a:rPr lang="fr-FR" dirty="0"/>
              <a:t> and </a:t>
            </a:r>
            <a:r>
              <a:rPr lang="fr-FR" dirty="0" err="1"/>
              <a:t>specialists</a:t>
            </a:r>
            <a:r>
              <a:rPr lang="fr-FR" dirty="0"/>
              <a:t> </a:t>
            </a:r>
            <a:r>
              <a:rPr lang="fr-FR" dirty="0" err="1"/>
              <a:t>animated</a:t>
            </a:r>
            <a:r>
              <a:rPr lang="fr-FR" dirty="0"/>
              <a:t> by a </a:t>
            </a:r>
            <a:r>
              <a:rPr lang="fr-FR" dirty="0" err="1"/>
              <a:t>moderator</a:t>
            </a:r>
            <a:r>
              <a:rPr lang="fr-FR" dirty="0"/>
              <a:t> to </a:t>
            </a:r>
            <a:r>
              <a:rPr lang="fr-FR" dirty="0" err="1"/>
              <a:t>implement</a:t>
            </a:r>
            <a:r>
              <a:rPr lang="fr-FR" dirty="0"/>
              <a:t> actions or coordination programs. </a:t>
            </a:r>
            <a:r>
              <a:rPr lang="fr-FR" dirty="0" err="1"/>
              <a:t>Research</a:t>
            </a:r>
            <a:r>
              <a:rPr lang="fr-FR" dirty="0"/>
              <a:t> team leads the </a:t>
            </a:r>
            <a:r>
              <a:rPr lang="fr-FR" dirty="0" err="1"/>
              <a:t>activity</a:t>
            </a:r>
            <a:r>
              <a:rPr lang="fr-FR" dirty="0"/>
              <a:t> by « action </a:t>
            </a:r>
            <a:r>
              <a:rPr lang="fr-FR" dirty="0" err="1"/>
              <a:t>research</a:t>
            </a:r>
            <a:r>
              <a:rPr lang="fr-FR" dirty="0"/>
              <a:t> » </a:t>
            </a:r>
            <a:r>
              <a:rPr lang="fr-FR" dirty="0" err="1"/>
              <a:t>method</a:t>
            </a:r>
            <a:r>
              <a:rPr lang="fr-FR" dirty="0"/>
              <a:t>. </a:t>
            </a:r>
          </a:p>
          <a:p>
            <a:pPr marL="0" indent="0">
              <a:buNone/>
            </a:pPr>
            <a:r>
              <a:rPr lang="fr-FR" dirty="0"/>
              <a:t>Long </a:t>
            </a:r>
            <a:r>
              <a:rPr lang="fr-FR" dirty="0" err="1"/>
              <a:t>delay</a:t>
            </a:r>
            <a:r>
              <a:rPr lang="fr-FR" dirty="0"/>
              <a:t> in setting up and a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of </a:t>
            </a:r>
            <a:r>
              <a:rPr lang="fr-FR" dirty="0" err="1"/>
              <a:t>interprofessional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3ED68C4-0FEE-44B1-8D09-D058F59FE655}"/>
              </a:ext>
            </a:extLst>
          </p:cNvPr>
          <p:cNvSpPr/>
          <p:nvPr/>
        </p:nvSpPr>
        <p:spPr>
          <a:xfrm>
            <a:off x="2564296" y="1413978"/>
            <a:ext cx="4065104" cy="9531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1D84C46-CABE-4113-9AA1-F9674621AA42}"/>
              </a:ext>
            </a:extLst>
          </p:cNvPr>
          <p:cNvSpPr/>
          <p:nvPr/>
        </p:nvSpPr>
        <p:spPr>
          <a:xfrm>
            <a:off x="2564296" y="2502036"/>
            <a:ext cx="1928191" cy="9531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5E81277-1861-40CA-A220-DD835A88CBD9}"/>
              </a:ext>
            </a:extLst>
          </p:cNvPr>
          <p:cNvSpPr/>
          <p:nvPr/>
        </p:nvSpPr>
        <p:spPr>
          <a:xfrm>
            <a:off x="4701209" y="2502035"/>
            <a:ext cx="1928191" cy="95312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7385002-180A-4B81-ADE4-096CB97ACE56}"/>
              </a:ext>
            </a:extLst>
          </p:cNvPr>
          <p:cNvSpPr/>
          <p:nvPr/>
        </p:nvSpPr>
        <p:spPr>
          <a:xfrm>
            <a:off x="6838122" y="1413978"/>
            <a:ext cx="1212574" cy="20411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2980731-F959-4414-9C73-647E099D779D}"/>
              </a:ext>
            </a:extLst>
          </p:cNvPr>
          <p:cNvSpPr/>
          <p:nvPr/>
        </p:nvSpPr>
        <p:spPr>
          <a:xfrm>
            <a:off x="8259418" y="1413978"/>
            <a:ext cx="1212574" cy="2041178"/>
          </a:xfrm>
          <a:prstGeom prst="roundRect">
            <a:avLst/>
          </a:prstGeom>
          <a:solidFill>
            <a:srgbClr val="FA62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C09DB43-47FA-47BA-AB0E-C96A5FE5B96A}"/>
              </a:ext>
            </a:extLst>
          </p:cNvPr>
          <p:cNvSpPr txBox="1"/>
          <p:nvPr/>
        </p:nvSpPr>
        <p:spPr>
          <a:xfrm>
            <a:off x="2668657" y="1705872"/>
            <a:ext cx="406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Population of </a:t>
            </a:r>
            <a:r>
              <a:rPr lang="fr-FR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responsability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FF0B454-5292-4E95-AC02-53B6030B681D}"/>
              </a:ext>
            </a:extLst>
          </p:cNvPr>
          <p:cNvSpPr txBox="1"/>
          <p:nvPr/>
        </p:nvSpPr>
        <p:spPr>
          <a:xfrm>
            <a:off x="2668657" y="2739541"/>
            <a:ext cx="182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1st line services</a:t>
            </a:r>
            <a:r>
              <a:rPr lang="fr-FR" dirty="0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DA4182-C734-4914-8EB4-800B433A8C82}"/>
              </a:ext>
            </a:extLst>
          </p:cNvPr>
          <p:cNvSpPr txBox="1"/>
          <p:nvPr/>
        </p:nvSpPr>
        <p:spPr>
          <a:xfrm>
            <a:off x="4753389" y="2754689"/>
            <a:ext cx="182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2nd line services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9EF8630-236A-456C-80F6-CD2865C2538F}"/>
              </a:ext>
            </a:extLst>
          </p:cNvPr>
          <p:cNvSpPr txBox="1"/>
          <p:nvPr/>
        </p:nvSpPr>
        <p:spPr>
          <a:xfrm>
            <a:off x="6733761" y="1855704"/>
            <a:ext cx="1432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Coordination and </a:t>
            </a:r>
            <a:r>
              <a:rPr lang="fr-FR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dynaisation</a:t>
            </a: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structure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51856FD-7744-4A01-BDB2-C485A5CE8AA9}"/>
              </a:ext>
            </a:extLst>
          </p:cNvPr>
          <p:cNvSpPr txBox="1"/>
          <p:nvPr/>
        </p:nvSpPr>
        <p:spPr>
          <a:xfrm>
            <a:off x="8166653" y="1890538"/>
            <a:ext cx="143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Integration</a:t>
            </a: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of care </a:t>
            </a:r>
          </a:p>
        </p:txBody>
      </p:sp>
    </p:spTree>
    <p:extLst>
      <p:ext uri="{BB962C8B-B14F-4D97-AF65-F5344CB8AC3E}">
        <p14:creationId xmlns:p14="http://schemas.microsoft.com/office/powerpoint/2010/main" val="288527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5">
            <a:extLst>
              <a:ext uri="{FF2B5EF4-FFF2-40B4-BE49-F238E27FC236}">
                <a16:creationId xmlns:a16="http://schemas.microsoft.com/office/drawing/2014/main" id="{60755066-691F-4068-B7A4-49B78AEA8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2376" y="997013"/>
            <a:ext cx="6383703" cy="304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Espace réservé du contenu 6">
            <a:extLst>
              <a:ext uri="{FF2B5EF4-FFF2-40B4-BE49-F238E27FC236}">
                <a16:creationId xmlns:a16="http://schemas.microsoft.com/office/drawing/2014/main" id="{FF1C9517-063A-4F44-A08F-7A4286175D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711637"/>
              </p:ext>
            </p:extLst>
          </p:nvPr>
        </p:nvGraphicFramePr>
        <p:xfrm>
          <a:off x="6816080" y="3610551"/>
          <a:ext cx="3407837" cy="290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DF66E97B-CD9D-49E0-BF9C-EEFEA1D812A7}"/>
              </a:ext>
            </a:extLst>
          </p:cNvPr>
          <p:cNvSpPr txBox="1"/>
          <p:nvPr/>
        </p:nvSpPr>
        <p:spPr>
          <a:xfrm>
            <a:off x="7143598" y="1978611"/>
            <a:ext cx="3882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60 </a:t>
            </a:r>
            <a:r>
              <a:rPr lang="fr-FR" sz="3200" dirty="0" err="1"/>
              <a:t>primary</a:t>
            </a:r>
            <a:r>
              <a:rPr lang="fr-FR" sz="3200" dirty="0"/>
              <a:t> care zones</a:t>
            </a:r>
          </a:p>
          <a:p>
            <a:r>
              <a:rPr lang="fr-FR" sz="3200" dirty="0"/>
              <a:t>8 transition coachs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11AFA1-8714-43C4-AD72-22457F766A03}"/>
              </a:ext>
            </a:extLst>
          </p:cNvPr>
          <p:cNvSpPr txBox="1"/>
          <p:nvPr/>
        </p:nvSpPr>
        <p:spPr>
          <a:xfrm>
            <a:off x="5009047" y="5885090"/>
            <a:ext cx="185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Arial" charset="0"/>
              </a:rPr>
              <a:t>&lt; 5000-10000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9A7904-C8E0-4679-9BD5-C29CB419DC68}"/>
              </a:ext>
            </a:extLst>
          </p:cNvPr>
          <p:cNvSpPr txBox="1"/>
          <p:nvPr/>
        </p:nvSpPr>
        <p:spPr>
          <a:xfrm>
            <a:off x="5045730" y="4873892"/>
            <a:ext cx="185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Arial" charset="0"/>
              </a:rPr>
              <a:t>  5000-10000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A7286A-DF3C-40F4-9CF9-46D87560B64C}"/>
              </a:ext>
            </a:extLst>
          </p:cNvPr>
          <p:cNvSpPr txBox="1"/>
          <p:nvPr/>
        </p:nvSpPr>
        <p:spPr>
          <a:xfrm>
            <a:off x="4961179" y="3862694"/>
            <a:ext cx="185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Arial" charset="0"/>
              </a:rPr>
              <a:t>  75000-125000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C44E592-FF26-47C9-B399-FE8D39DB17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Belgium</a:t>
            </a:r>
            <a:r>
              <a:rPr lang="fr-FR" dirty="0"/>
              <a:t> : The </a:t>
            </a:r>
            <a:r>
              <a:rPr lang="fr-FR" dirty="0" err="1"/>
              <a:t>primary</a:t>
            </a:r>
            <a:r>
              <a:rPr lang="fr-FR" dirty="0"/>
              <a:t> care zones</a:t>
            </a:r>
          </a:p>
        </p:txBody>
      </p:sp>
    </p:spTree>
    <p:extLst>
      <p:ext uri="{BB962C8B-B14F-4D97-AF65-F5344CB8AC3E}">
        <p14:creationId xmlns:p14="http://schemas.microsoft.com/office/powerpoint/2010/main" val="2001704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5FF7B-A8E9-412C-B967-EB20427F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 3 : Discussion about the 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steps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BF458E-C0E5-43CF-818E-1B37C0C0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for </a:t>
            </a:r>
            <a:r>
              <a:rPr lang="fr-FR" dirty="0" err="1"/>
              <a:t>Italy</a:t>
            </a:r>
            <a:r>
              <a:rPr lang="fr-FR" dirty="0"/>
              <a:t> and UK, </a:t>
            </a:r>
            <a:r>
              <a:rPr lang="fr-FR" dirty="0" err="1"/>
              <a:t>make</a:t>
            </a:r>
            <a:r>
              <a:rPr lang="fr-FR" dirty="0"/>
              <a:t> a </a:t>
            </a:r>
            <a:r>
              <a:rPr lang="fr-FR" dirty="0" err="1"/>
              <a:t>synthesis</a:t>
            </a:r>
            <a:r>
              <a:rPr lang="fr-FR" dirty="0"/>
              <a:t> of all.</a:t>
            </a:r>
            <a:endParaRPr lang="en-GB" dirty="0"/>
          </a:p>
          <a:p>
            <a:r>
              <a:rPr lang="en-GB" i="1" dirty="0"/>
              <a:t>Refine the results with country experts ? Country delegates ?</a:t>
            </a:r>
          </a:p>
          <a:p>
            <a:r>
              <a:rPr lang="en-GB" i="1" dirty="0"/>
              <a:t>Write a paper</a:t>
            </a:r>
            <a:r>
              <a:rPr lang="fr-FR" i="1" dirty="0"/>
              <a:t> on the </a:t>
            </a:r>
            <a:r>
              <a:rPr lang="fr-FR" i="1" dirty="0" err="1"/>
              <a:t>meso</a:t>
            </a:r>
            <a:r>
              <a:rPr lang="fr-FR" i="1" dirty="0"/>
              <a:t> </a:t>
            </a:r>
            <a:r>
              <a:rPr lang="fr-FR" i="1" dirty="0" err="1"/>
              <a:t>level</a:t>
            </a:r>
            <a:r>
              <a:rPr lang="fr-FR" i="1" dirty="0"/>
              <a:t> </a:t>
            </a:r>
            <a:r>
              <a:rPr lang="fr-FR" i="1" dirty="0" err="1"/>
              <a:t>development</a:t>
            </a:r>
            <a:r>
              <a:rPr lang="fr-FR" i="1" dirty="0"/>
              <a:t> in 7 </a:t>
            </a:r>
            <a:r>
              <a:rPr lang="fr-FR" i="1" dirty="0" err="1"/>
              <a:t>european</a:t>
            </a:r>
            <a:r>
              <a:rPr lang="fr-FR" i="1" dirty="0"/>
              <a:t> countries / … on the </a:t>
            </a:r>
            <a:r>
              <a:rPr lang="fr-FR" i="1" dirty="0" err="1"/>
              <a:t>role</a:t>
            </a:r>
            <a:r>
              <a:rPr lang="fr-FR" i="1" dirty="0"/>
              <a:t> of the </a:t>
            </a:r>
            <a:r>
              <a:rPr lang="fr-FR" i="1" dirty="0" err="1"/>
              <a:t>meso</a:t>
            </a:r>
            <a:r>
              <a:rPr lang="fr-FR" i="1" dirty="0"/>
              <a:t> </a:t>
            </a:r>
            <a:r>
              <a:rPr lang="fr-FR" i="1" dirty="0" err="1"/>
              <a:t>level</a:t>
            </a:r>
            <a:r>
              <a:rPr lang="fr-FR" i="1" dirty="0"/>
              <a:t> in QI.</a:t>
            </a:r>
          </a:p>
          <a:p>
            <a:r>
              <a:rPr lang="fr-FR" i="1" dirty="0" err="1"/>
              <a:t>Make</a:t>
            </a:r>
            <a:r>
              <a:rPr lang="fr-FR" i="1" dirty="0"/>
              <a:t> a questionnaire to </a:t>
            </a:r>
            <a:r>
              <a:rPr lang="fr-FR" i="1" dirty="0" err="1"/>
              <a:t>describe</a:t>
            </a:r>
            <a:r>
              <a:rPr lang="fr-FR" i="1" dirty="0"/>
              <a:t> the </a:t>
            </a:r>
            <a:r>
              <a:rPr lang="fr-FR" i="1" dirty="0" err="1"/>
              <a:t>meso</a:t>
            </a:r>
            <a:r>
              <a:rPr lang="fr-FR" i="1" dirty="0"/>
              <a:t> </a:t>
            </a:r>
            <a:r>
              <a:rPr lang="fr-FR" i="1" dirty="0" err="1"/>
              <a:t>level</a:t>
            </a:r>
            <a:r>
              <a:rPr lang="fr-FR" i="1" dirty="0"/>
              <a:t> of </a:t>
            </a:r>
            <a:r>
              <a:rPr lang="fr-FR" i="1" dirty="0" err="1"/>
              <a:t>primary</a:t>
            </a:r>
            <a:r>
              <a:rPr lang="fr-FR" i="1" dirty="0"/>
              <a:t> care in a </a:t>
            </a:r>
            <a:r>
              <a:rPr lang="fr-FR" i="1" dirty="0" err="1"/>
              <a:t>european</a:t>
            </a:r>
            <a:r>
              <a:rPr lang="fr-FR" i="1" dirty="0"/>
              <a:t> country ?</a:t>
            </a:r>
          </a:p>
          <a:p>
            <a:r>
              <a:rPr lang="en-GB" i="1" dirty="0"/>
              <a:t>Follow up the meso level development of PC in European countries ?</a:t>
            </a:r>
          </a:p>
          <a:p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Other ideas 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149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EE042-6086-4233-A157-DDEA495E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 4 : Action 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427526-17CB-4414-B9A6-7D3B980D9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966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participate</a:t>
            </a:r>
            <a:r>
              <a:rPr lang="fr-FR" dirty="0"/>
              <a:t>? </a:t>
            </a:r>
          </a:p>
          <a:p>
            <a:r>
              <a:rPr lang="fr-FR" dirty="0"/>
              <a:t>What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do? </a:t>
            </a:r>
          </a:p>
          <a:p>
            <a:pPr marL="0" indent="0">
              <a:buNone/>
            </a:pPr>
            <a:r>
              <a:rPr lang="fr-FR" dirty="0"/>
              <a:t>                                                                                                   </a:t>
            </a:r>
            <a:r>
              <a:rPr lang="fr-FR" b="1" dirty="0" err="1"/>
              <a:t>Thank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r>
              <a:rPr lang="fr-FR" b="1" dirty="0"/>
              <a:t> !</a:t>
            </a:r>
          </a:p>
        </p:txBody>
      </p:sp>
      <p:pic>
        <p:nvPicPr>
          <p:cNvPr id="5" name="Image 4" descr="Une image contenant chope, dessin&#10;&#10;Description générée automatiquement">
            <a:extLst>
              <a:ext uri="{FF2B5EF4-FFF2-40B4-BE49-F238E27FC236}">
                <a16:creationId xmlns:a16="http://schemas.microsoft.com/office/drawing/2014/main" id="{C5D67DEB-164C-4131-9B28-E053DE8B0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27" y="1830632"/>
            <a:ext cx="4267745" cy="24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8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99F06-4358-4F8C-8FEC-7FE2DFCF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of the </a:t>
            </a:r>
            <a:r>
              <a:rPr lang="fr-FR" dirty="0" err="1"/>
              <a:t>working</a:t>
            </a:r>
            <a:r>
              <a:rPr lang="fr-FR" dirty="0"/>
              <a:t> group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134801-30AE-4852-A69F-A57EE15B7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Part 1 : </a:t>
            </a:r>
            <a:r>
              <a:rPr lang="fr-FR" dirty="0" err="1"/>
              <a:t>reminders</a:t>
            </a:r>
            <a:r>
              <a:rPr lang="fr-FR" dirty="0"/>
              <a:t> about the </a:t>
            </a:r>
            <a:r>
              <a:rPr lang="fr-FR" dirty="0" err="1"/>
              <a:t>meso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of </a:t>
            </a:r>
            <a:r>
              <a:rPr lang="fr-FR" dirty="0" err="1"/>
              <a:t>primary</a:t>
            </a:r>
            <a:r>
              <a:rPr lang="fr-FR" dirty="0"/>
              <a:t> care</a:t>
            </a:r>
          </a:p>
          <a:p>
            <a:endParaRPr lang="fr-FR" dirty="0"/>
          </a:p>
          <a:p>
            <a:r>
              <a:rPr lang="fr-FR" dirty="0"/>
              <a:t>Part 2 : </a:t>
            </a:r>
            <a:r>
              <a:rPr lang="fr-FR" dirty="0" err="1"/>
              <a:t>status</a:t>
            </a:r>
            <a:r>
              <a:rPr lang="fr-FR" dirty="0"/>
              <a:t> report of the </a:t>
            </a:r>
            <a:r>
              <a:rPr lang="fr-FR" dirty="0" err="1"/>
              <a:t>study</a:t>
            </a:r>
            <a:endParaRPr lang="fr-FR" dirty="0"/>
          </a:p>
          <a:p>
            <a:endParaRPr lang="fr-FR" dirty="0"/>
          </a:p>
          <a:p>
            <a:r>
              <a:rPr lang="fr-FR" dirty="0"/>
              <a:t>Part 3 : </a:t>
            </a:r>
            <a:r>
              <a:rPr lang="en-US" dirty="0"/>
              <a:t>what are the next steps : discussion</a:t>
            </a:r>
            <a:endParaRPr lang="fr-FR" dirty="0"/>
          </a:p>
          <a:p>
            <a:endParaRPr lang="fr-FR" dirty="0"/>
          </a:p>
          <a:p>
            <a:r>
              <a:rPr lang="fr-FR" dirty="0"/>
              <a:t>Part 4 : action plan</a:t>
            </a:r>
          </a:p>
        </p:txBody>
      </p:sp>
    </p:spTree>
    <p:extLst>
      <p:ext uri="{BB962C8B-B14F-4D97-AF65-F5344CB8AC3E}">
        <p14:creationId xmlns:p14="http://schemas.microsoft.com/office/powerpoint/2010/main" val="222401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66B04-EE83-4E8B-B3BE-6AD820F9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Part 1 </a:t>
            </a:r>
            <a:r>
              <a:rPr lang="fr-FR" dirty="0"/>
              <a:t>: What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meso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?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FE0F36E-839A-4517-8C04-157EEBFB4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309" y="1918606"/>
            <a:ext cx="8313381" cy="3592569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94DD66C-BDE1-4C02-A253-017BF97C992F}"/>
              </a:ext>
            </a:extLst>
          </p:cNvPr>
          <p:cNvSpPr txBox="1"/>
          <p:nvPr/>
        </p:nvSpPr>
        <p:spPr>
          <a:xfrm>
            <a:off x="7762461" y="5459068"/>
            <a:ext cx="359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WHO Global Report 2002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26EBB2D-95D1-46AE-A41E-CFD037E9B400}"/>
              </a:ext>
            </a:extLst>
          </p:cNvPr>
          <p:cNvSpPr/>
          <p:nvPr/>
        </p:nvSpPr>
        <p:spPr>
          <a:xfrm>
            <a:off x="8358808" y="365125"/>
            <a:ext cx="3541643" cy="1729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4F5114-D97C-4729-B517-A7BB98CBE3B7}"/>
              </a:ext>
            </a:extLst>
          </p:cNvPr>
          <p:cNvSpPr txBox="1"/>
          <p:nvPr/>
        </p:nvSpPr>
        <p:spPr>
          <a:xfrm>
            <a:off x="8364255" y="486797"/>
            <a:ext cx="3776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Coordinate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delivery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of services </a:t>
            </a: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Evaluate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quality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of services</a:t>
            </a: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Unite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health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care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professionals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- Support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them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(expertise,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tools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- Link to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community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ressources. </a:t>
            </a:r>
          </a:p>
        </p:txBody>
      </p:sp>
    </p:spTree>
    <p:extLst>
      <p:ext uri="{BB962C8B-B14F-4D97-AF65-F5344CB8AC3E}">
        <p14:creationId xmlns:p14="http://schemas.microsoft.com/office/powerpoint/2010/main" val="9839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A71F45-9E67-430D-B67C-3760C897F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416" y="1228417"/>
            <a:ext cx="7445482" cy="472501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3ABA2FC-0831-4054-8403-963A3D8897D9}"/>
              </a:ext>
            </a:extLst>
          </p:cNvPr>
          <p:cNvSpPr txBox="1"/>
          <p:nvPr/>
        </p:nvSpPr>
        <p:spPr>
          <a:xfrm>
            <a:off x="1866981" y="1751309"/>
            <a:ext cx="44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Primary</a:t>
            </a:r>
            <a:r>
              <a:rPr lang="fr-FR" i="1" dirty="0"/>
              <a:t> </a:t>
            </a:r>
            <a:r>
              <a:rPr lang="fr-FR" i="1" dirty="0" err="1"/>
              <a:t>health</a:t>
            </a:r>
            <a:r>
              <a:rPr lang="fr-FR" i="1" dirty="0"/>
              <a:t> care : </a:t>
            </a:r>
            <a:r>
              <a:rPr lang="fr-FR" i="1" dirty="0" err="1"/>
              <a:t>now</a:t>
            </a:r>
            <a:r>
              <a:rPr lang="fr-FR" i="1" dirty="0"/>
              <a:t> more </a:t>
            </a:r>
            <a:r>
              <a:rPr lang="fr-FR" i="1" dirty="0" err="1"/>
              <a:t>than</a:t>
            </a:r>
            <a:r>
              <a:rPr lang="fr-FR" i="1" dirty="0"/>
              <a:t> </a:t>
            </a:r>
            <a:r>
              <a:rPr lang="fr-FR" i="1" dirty="0" err="1"/>
              <a:t>ever</a:t>
            </a:r>
            <a:r>
              <a:rPr lang="fr-FR" i="1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39085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r 54"/>
          <p:cNvGrpSpPr/>
          <p:nvPr/>
        </p:nvGrpSpPr>
        <p:grpSpPr>
          <a:xfrm>
            <a:off x="478557" y="793640"/>
            <a:ext cx="11219723" cy="4894825"/>
            <a:chOff x="139425" y="788509"/>
            <a:chExt cx="9101437" cy="4894825"/>
          </a:xfrm>
        </p:grpSpPr>
        <p:grpSp>
          <p:nvGrpSpPr>
            <p:cNvPr id="51" name="Grouper 50"/>
            <p:cNvGrpSpPr/>
            <p:nvPr/>
          </p:nvGrpSpPr>
          <p:grpSpPr>
            <a:xfrm>
              <a:off x="139425" y="788509"/>
              <a:ext cx="7106130" cy="1192696"/>
              <a:chOff x="139425" y="788509"/>
              <a:chExt cx="7106130" cy="1192696"/>
            </a:xfrm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1845555" y="788509"/>
                <a:ext cx="5400000" cy="1192696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/>
                  <a:t>POLICY</a:t>
                </a: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39425" y="1169144"/>
                <a:ext cx="10960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/>
                  <a:t>MACRO</a:t>
                </a:r>
              </a:p>
            </p:txBody>
          </p:sp>
        </p:grpSp>
        <p:grpSp>
          <p:nvGrpSpPr>
            <p:cNvPr id="52" name="Grouper 51"/>
            <p:cNvGrpSpPr/>
            <p:nvPr/>
          </p:nvGrpSpPr>
          <p:grpSpPr>
            <a:xfrm>
              <a:off x="152433" y="2027102"/>
              <a:ext cx="7106130" cy="1192696"/>
              <a:chOff x="152433" y="2027102"/>
              <a:chExt cx="7106130" cy="1192696"/>
            </a:xfrm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1858563" y="2027102"/>
                <a:ext cx="5400000" cy="119269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/>
                  <a:t>LOCAL/REGIONAL LEVEL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152433" y="2361840"/>
                <a:ext cx="881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/>
                  <a:t>MESO</a:t>
                </a:r>
              </a:p>
            </p:txBody>
          </p:sp>
        </p:grpSp>
        <p:grpSp>
          <p:nvGrpSpPr>
            <p:cNvPr id="53" name="Grouper 52"/>
            <p:cNvGrpSpPr/>
            <p:nvPr/>
          </p:nvGrpSpPr>
          <p:grpSpPr>
            <a:xfrm>
              <a:off x="149953" y="3258870"/>
              <a:ext cx="7095602" cy="1192696"/>
              <a:chOff x="149953" y="3258870"/>
              <a:chExt cx="7095602" cy="1192696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1845555" y="3258870"/>
                <a:ext cx="5400000" cy="119269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/>
                  <a:t>PRIMARY</a:t>
                </a:r>
                <a:r>
                  <a:rPr lang="fr-FR" dirty="0"/>
                  <a:t> </a:t>
                </a:r>
                <a:r>
                  <a:rPr lang="fr-FR" sz="2400" dirty="0"/>
                  <a:t>CARE</a:t>
                </a:r>
                <a:r>
                  <a:rPr lang="fr-FR" dirty="0"/>
                  <a:t> </a:t>
                </a:r>
                <a:r>
                  <a:rPr lang="fr-FR" sz="2400" dirty="0"/>
                  <a:t>TEAM LEVEL</a:t>
                </a: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149953" y="3580584"/>
                <a:ext cx="9971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/>
                  <a:t>MICRO</a:t>
                </a:r>
              </a:p>
            </p:txBody>
          </p:sp>
        </p:grpSp>
        <p:grpSp>
          <p:nvGrpSpPr>
            <p:cNvPr id="54" name="Grouper 53"/>
            <p:cNvGrpSpPr/>
            <p:nvPr/>
          </p:nvGrpSpPr>
          <p:grpSpPr>
            <a:xfrm>
              <a:off x="147473" y="4490638"/>
              <a:ext cx="7111089" cy="1192696"/>
              <a:chOff x="147473" y="4490638"/>
              <a:chExt cx="7111089" cy="1192696"/>
            </a:xfrm>
          </p:grpSpPr>
          <p:sp>
            <p:nvSpPr>
              <p:cNvPr id="40" name="Rectangle à coins arrondis 39"/>
              <p:cNvSpPr/>
              <p:nvPr/>
            </p:nvSpPr>
            <p:spPr>
              <a:xfrm>
                <a:off x="1858562" y="4490638"/>
                <a:ext cx="5400000" cy="119269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/>
                  <a:t>INTERACTION WITH THE PATIENTS</a:t>
                </a: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147473" y="4786304"/>
                <a:ext cx="9070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/>
                  <a:t>NANO</a:t>
                </a:r>
              </a:p>
            </p:txBody>
          </p:sp>
        </p:grpSp>
        <p:sp>
          <p:nvSpPr>
            <p:cNvPr id="43" name="ZoneTexte 42"/>
            <p:cNvSpPr txBox="1"/>
            <p:nvPr/>
          </p:nvSpPr>
          <p:spPr>
            <a:xfrm>
              <a:off x="7749094" y="4724749"/>
              <a:ext cx="1491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/>
                <a:t>1 </a:t>
              </a:r>
              <a:r>
                <a:rPr lang="fr-FR" sz="2000" dirty="0" err="1"/>
                <a:t>person</a:t>
              </a:r>
              <a:r>
                <a:rPr lang="fr-FR" sz="2000" dirty="0"/>
                <a:t>/</a:t>
              </a:r>
              <a:r>
                <a:rPr lang="fr-FR" sz="2000" dirty="0" err="1"/>
                <a:t>family</a:t>
              </a:r>
              <a:endParaRPr lang="fr-FR" sz="20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7767461" y="3657528"/>
              <a:ext cx="13176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/>
                <a:t>Patient </a:t>
              </a:r>
              <a:r>
                <a:rPr lang="fr-FR" sz="2000" dirty="0" err="1"/>
                <a:t>list</a:t>
              </a:r>
              <a:r>
                <a:rPr lang="fr-FR" sz="2000" dirty="0"/>
                <a:t> </a:t>
              </a:r>
            </a:p>
            <a:p>
              <a:pPr algn="ctr"/>
              <a:r>
                <a:rPr lang="fr-FR" sz="2000" dirty="0"/>
                <a:t>(5000 </a:t>
              </a:r>
              <a:r>
                <a:rPr lang="mr-IN" sz="2000" dirty="0"/>
                <a:t>–</a:t>
              </a:r>
              <a:r>
                <a:rPr lang="fr-FR" sz="2000" dirty="0"/>
                <a:t> 1000)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7784586" y="1930351"/>
              <a:ext cx="12941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/>
                <a:t>Population of </a:t>
              </a:r>
            </a:p>
            <a:p>
              <a:pPr algn="ctr"/>
              <a:r>
                <a:rPr lang="fr-FR" sz="2000" dirty="0"/>
                <a:t>the area</a:t>
              </a:r>
              <a:br>
                <a:rPr lang="fr-FR" sz="2000" dirty="0"/>
              </a:br>
              <a:r>
                <a:rPr lang="fr-FR" sz="2000" dirty="0"/>
                <a:t>(100 000)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7809905" y="935762"/>
              <a:ext cx="1263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The country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635248" y="6349335"/>
            <a:ext cx="554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Together</a:t>
            </a:r>
            <a:r>
              <a:rPr lang="fr-FR" sz="2000" i="1" dirty="0"/>
              <a:t> we change. Jan De </a:t>
            </a:r>
            <a:r>
              <a:rPr lang="fr-FR" sz="2000" i="1" dirty="0" err="1"/>
              <a:t>Maeseneer</a:t>
            </a:r>
            <a:r>
              <a:rPr lang="fr-FR" sz="2000" i="1" dirty="0"/>
              <a:t> et al. 2014 </a:t>
            </a:r>
          </a:p>
        </p:txBody>
      </p:sp>
    </p:spTree>
    <p:extLst>
      <p:ext uri="{BB962C8B-B14F-4D97-AF65-F5344CB8AC3E}">
        <p14:creationId xmlns:p14="http://schemas.microsoft.com/office/powerpoint/2010/main" val="162823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338667" y="1542724"/>
            <a:ext cx="11557000" cy="4741334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TO PROVIDE PRACTICE TEAMS WITH SHARED HUMAN AND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61294" y="1776049"/>
            <a:ext cx="605626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/>
              <a:t>Shared</a:t>
            </a:r>
            <a:r>
              <a:rPr lang="fr-FR" sz="3200" dirty="0"/>
              <a:t> </a:t>
            </a:r>
            <a:r>
              <a:rPr lang="fr-FR" sz="3200" dirty="0" err="1"/>
              <a:t>responsibility</a:t>
            </a:r>
            <a:r>
              <a:rPr lang="fr-FR" sz="3200" dirty="0"/>
              <a:t> for the </a:t>
            </a:r>
            <a:r>
              <a:rPr lang="fr-FR" sz="3200" dirty="0" err="1"/>
              <a:t>health</a:t>
            </a:r>
            <a:r>
              <a:rPr lang="fr-FR" sz="3200" dirty="0"/>
              <a:t> </a:t>
            </a:r>
          </a:p>
          <a:p>
            <a:pPr algn="ctr"/>
            <a:r>
              <a:rPr lang="fr-FR" sz="3200" dirty="0"/>
              <a:t>of the population in the area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56918" y="3108703"/>
            <a:ext cx="1031731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Organizational</a:t>
            </a:r>
            <a:r>
              <a:rPr lang="fr-FR" sz="3200" dirty="0"/>
              <a:t> </a:t>
            </a:r>
            <a:r>
              <a:rPr lang="fr-FR" sz="3200" dirty="0" err="1"/>
              <a:t>agreements</a:t>
            </a:r>
            <a:r>
              <a:rPr lang="fr-FR" sz="3200" dirty="0"/>
              <a:t> </a:t>
            </a:r>
            <a:r>
              <a:rPr lang="fr-FR" sz="3200" dirty="0" err="1"/>
              <a:t>among</a:t>
            </a:r>
            <a:r>
              <a:rPr lang="fr-FR" sz="3200" dirty="0"/>
              <a:t> </a:t>
            </a:r>
            <a:r>
              <a:rPr lang="fr-FR" sz="3200" dirty="0" err="1"/>
              <a:t>health</a:t>
            </a:r>
            <a:r>
              <a:rPr lang="fr-FR" sz="3200" dirty="0"/>
              <a:t> care providers,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hospitals</a:t>
            </a:r>
            <a:r>
              <a:rPr lang="fr-FR" sz="3200" dirty="0"/>
              <a:t> and </a:t>
            </a:r>
            <a:r>
              <a:rPr lang="fr-FR" sz="3200" dirty="0" err="1"/>
              <a:t>with</a:t>
            </a:r>
            <a:r>
              <a:rPr lang="fr-FR" sz="3200" dirty="0"/>
              <a:t> the social </a:t>
            </a:r>
            <a:r>
              <a:rPr lang="fr-FR" sz="3200" dirty="0" err="1"/>
              <a:t>sector</a:t>
            </a:r>
            <a:r>
              <a:rPr lang="fr-FR" sz="3200" dirty="0"/>
              <a:t> </a:t>
            </a:r>
            <a:br>
              <a:rPr lang="fr-FR" sz="3200" dirty="0"/>
            </a:br>
            <a:r>
              <a:rPr lang="fr-FR" sz="3200" dirty="0"/>
              <a:t>to </a:t>
            </a:r>
            <a:r>
              <a:rPr lang="fr-FR" sz="3200" dirty="0" err="1"/>
              <a:t>build</a:t>
            </a:r>
            <a:r>
              <a:rPr lang="fr-FR" sz="3200" dirty="0"/>
              <a:t> </a:t>
            </a:r>
            <a:r>
              <a:rPr lang="fr-FR" sz="3200" dirty="0" err="1"/>
              <a:t>coordinated</a:t>
            </a:r>
            <a:r>
              <a:rPr lang="fr-FR" sz="3200" dirty="0"/>
              <a:t>  care </a:t>
            </a:r>
            <a:r>
              <a:rPr lang="fr-FR" sz="3200" dirty="0" err="1"/>
              <a:t>pathways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1242188" y="296335"/>
            <a:ext cx="7461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The </a:t>
            </a:r>
            <a:r>
              <a:rPr lang="fr-FR" sz="4400" dirty="0" err="1"/>
              <a:t>meso</a:t>
            </a:r>
            <a:r>
              <a:rPr lang="fr-FR" sz="4400" dirty="0"/>
              <a:t> </a:t>
            </a:r>
            <a:r>
              <a:rPr lang="fr-FR" sz="4400" dirty="0" err="1"/>
              <a:t>level</a:t>
            </a:r>
            <a:r>
              <a:rPr lang="fr-FR" sz="4400" dirty="0"/>
              <a:t> </a:t>
            </a:r>
            <a:r>
              <a:rPr lang="fr-FR" sz="4400" dirty="0" err="1"/>
              <a:t>is</a:t>
            </a:r>
            <a:r>
              <a:rPr lang="fr-FR" sz="4400" dirty="0"/>
              <a:t> </a:t>
            </a:r>
            <a:r>
              <a:rPr lang="fr-FR" sz="4400" dirty="0" err="1"/>
              <a:t>essential for</a:t>
            </a:r>
            <a:r>
              <a:rPr lang="mr-IN" sz="4400" dirty="0" err="1"/>
              <a:t>…</a:t>
            </a:r>
            <a:endParaRPr lang="fr-FR" sz="440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46492" y="4945812"/>
            <a:ext cx="668586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/>
              <a:t>Pooling</a:t>
            </a:r>
            <a:r>
              <a:rPr lang="fr-FR" sz="3200" dirty="0"/>
              <a:t> </a:t>
            </a:r>
            <a:r>
              <a:rPr lang="fr-FR" sz="3200" dirty="0" err="1"/>
              <a:t>human</a:t>
            </a:r>
            <a:r>
              <a:rPr lang="fr-FR" sz="3200" dirty="0"/>
              <a:t> and </a:t>
            </a:r>
            <a:r>
              <a:rPr lang="fr-FR" sz="3200" dirty="0" err="1"/>
              <a:t>material</a:t>
            </a:r>
            <a:r>
              <a:rPr lang="fr-FR" sz="3200" dirty="0"/>
              <a:t> </a:t>
            </a:r>
            <a:r>
              <a:rPr lang="fr-FR" sz="3200" dirty="0" err="1"/>
              <a:t>resources</a:t>
            </a:r>
            <a:r>
              <a:rPr lang="fr-FR" sz="3200" dirty="0"/>
              <a:t> </a:t>
            </a:r>
          </a:p>
          <a:p>
            <a:pPr algn="ctr"/>
            <a:r>
              <a:rPr lang="fr-FR" sz="3200" dirty="0" err="1"/>
              <a:t>among</a:t>
            </a:r>
            <a:r>
              <a:rPr lang="fr-FR" sz="3200" dirty="0"/>
              <a:t> the </a:t>
            </a:r>
            <a:r>
              <a:rPr lang="fr-FR" sz="3200" dirty="0" err="1"/>
              <a:t>health</a:t>
            </a:r>
            <a:r>
              <a:rPr lang="fr-FR" sz="3200" dirty="0"/>
              <a:t> care teams</a:t>
            </a:r>
          </a:p>
        </p:txBody>
      </p:sp>
    </p:spTree>
    <p:extLst>
      <p:ext uri="{BB962C8B-B14F-4D97-AF65-F5344CB8AC3E}">
        <p14:creationId xmlns:p14="http://schemas.microsoft.com/office/powerpoint/2010/main" val="183293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fr-FR" b="1" dirty="0"/>
              <a:t>Part 2 </a:t>
            </a:r>
            <a:r>
              <a:rPr lang="fr-FR" dirty="0"/>
              <a:t>: </a:t>
            </a:r>
            <a:r>
              <a:rPr lang="fr-FR" dirty="0" err="1"/>
              <a:t>Meso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French context : CPTS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What is happening at the meso level abroad? </a:t>
            </a:r>
            <a:endParaRPr/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5449" y="2965233"/>
            <a:ext cx="1382981" cy="114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5678" y="3122934"/>
            <a:ext cx="1705524" cy="8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512" y="3122934"/>
            <a:ext cx="1078288" cy="7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6777" y="4567480"/>
            <a:ext cx="7687722" cy="160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E1B037-C89F-47C3-A2BB-10C982D8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438" y="884721"/>
            <a:ext cx="10267122" cy="3289714"/>
          </a:xfrm>
        </p:spPr>
        <p:txBody>
          <a:bodyPr/>
          <a:lstStyle/>
          <a:p>
            <a:r>
              <a:rPr lang="fr-FR" dirty="0"/>
              <a:t>Qualitative descriptive </a:t>
            </a:r>
            <a:r>
              <a:rPr lang="fr-FR" dirty="0" err="1"/>
              <a:t>study</a:t>
            </a:r>
            <a:endParaRPr lang="fr-FR" dirty="0"/>
          </a:p>
          <a:p>
            <a:r>
              <a:rPr lang="fr-FR" dirty="0"/>
              <a:t>6 </a:t>
            </a:r>
            <a:r>
              <a:rPr lang="fr-FR" dirty="0" err="1"/>
              <a:t>young</a:t>
            </a:r>
            <a:r>
              <a:rPr lang="fr-FR" dirty="0"/>
              <a:t> GP, 2 masters in public </a:t>
            </a:r>
            <a:r>
              <a:rPr lang="fr-FR" dirty="0" err="1"/>
              <a:t>health</a:t>
            </a:r>
            <a:r>
              <a:rPr lang="fr-FR" dirty="0"/>
              <a:t>, 3 </a:t>
            </a:r>
            <a:r>
              <a:rPr lang="fr-FR" dirty="0" err="1"/>
              <a:t>directors</a:t>
            </a:r>
            <a:endParaRPr lang="fr-FR" dirty="0"/>
          </a:p>
          <a:p>
            <a:r>
              <a:rPr lang="fr-FR" dirty="0"/>
              <a:t>4 to 7 GP key </a:t>
            </a:r>
            <a:r>
              <a:rPr lang="fr-FR" dirty="0" err="1"/>
              <a:t>informants</a:t>
            </a:r>
            <a:r>
              <a:rPr lang="fr-FR" dirty="0"/>
              <a:t> by country : </a:t>
            </a:r>
            <a:r>
              <a:rPr lang="fr-FR" dirty="0" err="1"/>
              <a:t>snowball</a:t>
            </a:r>
            <a:r>
              <a:rPr lang="fr-FR" dirty="0"/>
              <a:t> sampling</a:t>
            </a:r>
          </a:p>
          <a:p>
            <a:r>
              <a:rPr lang="fr-FR" dirty="0"/>
              <a:t>Semi-</a:t>
            </a:r>
            <a:r>
              <a:rPr lang="fr-FR" dirty="0" err="1"/>
              <a:t>structured</a:t>
            </a:r>
            <a:r>
              <a:rPr lang="fr-FR" dirty="0"/>
              <a:t> interviews </a:t>
            </a:r>
            <a:r>
              <a:rPr lang="fr-FR" dirty="0" err="1"/>
              <a:t>recorded</a:t>
            </a:r>
            <a:r>
              <a:rPr lang="fr-FR" dirty="0"/>
              <a:t> and </a:t>
            </a:r>
            <a:r>
              <a:rPr lang="fr-FR" dirty="0" err="1"/>
              <a:t>transcribed</a:t>
            </a:r>
            <a:endParaRPr lang="fr-FR" dirty="0"/>
          </a:p>
          <a:p>
            <a:r>
              <a:rPr lang="fr-FR" dirty="0"/>
              <a:t>Regular group meetings for </a:t>
            </a:r>
            <a:r>
              <a:rPr lang="fr-FR" dirty="0" err="1"/>
              <a:t>analysis</a:t>
            </a:r>
            <a:r>
              <a:rPr lang="fr-FR" dirty="0"/>
              <a:t> </a:t>
            </a:r>
          </a:p>
          <a:p>
            <a:r>
              <a:rPr lang="fr-FR" dirty="0"/>
              <a:t>Grey littérature, </a:t>
            </a:r>
            <a:r>
              <a:rPr lang="fr-FR" dirty="0" err="1"/>
              <a:t>websites</a:t>
            </a:r>
            <a:r>
              <a:rPr lang="fr-FR" dirty="0"/>
              <a:t>, reports </a:t>
            </a:r>
            <a:r>
              <a:rPr lang="fr-FR" dirty="0" err="1"/>
              <a:t>analysis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 descr="Une image contenant photo, personne, posant&#10;&#10;Description générée automatiquement">
            <a:extLst>
              <a:ext uri="{FF2B5EF4-FFF2-40B4-BE49-F238E27FC236}">
                <a16:creationId xmlns:a16="http://schemas.microsoft.com/office/drawing/2014/main" id="{943328FB-7236-43A3-9FD1-A05D7F969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480" y="4508846"/>
            <a:ext cx="7365037" cy="20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2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6E5492-A2ED-477C-8D9F-EE41CE9A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940"/>
            <a:ext cx="10515600" cy="5514023"/>
          </a:xfrm>
        </p:spPr>
        <p:txBody>
          <a:bodyPr/>
          <a:lstStyle/>
          <a:p>
            <a:r>
              <a:rPr lang="fr-FR" b="1" dirty="0"/>
              <a:t>4 </a:t>
            </a:r>
            <a:r>
              <a:rPr lang="fr-FR" b="1" dirty="0" err="1"/>
              <a:t>clinical</a:t>
            </a:r>
            <a:r>
              <a:rPr lang="fr-FR" b="1" dirty="0"/>
              <a:t> cases </a:t>
            </a:r>
          </a:p>
          <a:p>
            <a:pPr>
              <a:buFontTx/>
              <a:buChar char="-"/>
            </a:pPr>
            <a:r>
              <a:rPr lang="fr-FR" dirty="0"/>
              <a:t>A </a:t>
            </a:r>
            <a:r>
              <a:rPr lang="fr-FR" dirty="0" err="1"/>
              <a:t>schizophrenic</a:t>
            </a:r>
            <a:r>
              <a:rPr lang="fr-FR" dirty="0"/>
              <a:t> </a:t>
            </a:r>
            <a:r>
              <a:rPr lang="fr-FR" dirty="0" err="1"/>
              <a:t>woman</a:t>
            </a:r>
            <a:r>
              <a:rPr lang="fr-FR" dirty="0"/>
              <a:t> has a </a:t>
            </a:r>
            <a:r>
              <a:rPr lang="fr-FR" dirty="0" err="1"/>
              <a:t>breast</a:t>
            </a:r>
            <a:r>
              <a:rPr lang="fr-FR" dirty="0"/>
              <a:t> cancer and </a:t>
            </a:r>
            <a:r>
              <a:rPr lang="fr-FR" dirty="0" err="1"/>
              <a:t>needs</a:t>
            </a:r>
            <a:r>
              <a:rPr lang="fr-FR" dirty="0"/>
              <a:t> </a:t>
            </a:r>
            <a:r>
              <a:rPr lang="fr-FR" dirty="0" err="1"/>
              <a:t>chemotherapy</a:t>
            </a:r>
            <a:r>
              <a:rPr lang="fr-FR" dirty="0"/>
              <a:t> sessions, </a:t>
            </a: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anxious</a:t>
            </a:r>
            <a:r>
              <a:rPr lang="fr-FR" dirty="0"/>
              <a:t>. </a:t>
            </a:r>
          </a:p>
          <a:p>
            <a:pPr>
              <a:buFontTx/>
              <a:buChar char="-"/>
            </a:pPr>
            <a:r>
              <a:rPr lang="fr-FR" dirty="0"/>
              <a:t>A </a:t>
            </a:r>
            <a:r>
              <a:rPr lang="fr-FR" dirty="0" err="1"/>
              <a:t>frail</a:t>
            </a:r>
            <a:r>
              <a:rPr lang="fr-FR" dirty="0"/>
              <a:t> </a:t>
            </a:r>
            <a:r>
              <a:rPr lang="fr-FR" dirty="0" err="1"/>
              <a:t>elderly</a:t>
            </a:r>
            <a:r>
              <a:rPr lang="fr-FR" dirty="0"/>
              <a:t> </a:t>
            </a:r>
            <a:r>
              <a:rPr lang="fr-FR" dirty="0" err="1"/>
              <a:t>person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few ressources </a:t>
            </a:r>
            <a:r>
              <a:rPr lang="fr-FR" dirty="0" err="1"/>
              <a:t>needs</a:t>
            </a:r>
            <a:r>
              <a:rPr lang="fr-FR" dirty="0"/>
              <a:t> home care services.</a:t>
            </a:r>
          </a:p>
          <a:p>
            <a:pPr>
              <a:buFontTx/>
              <a:buChar char="-"/>
            </a:pPr>
            <a:r>
              <a:rPr lang="fr-FR" dirty="0"/>
              <a:t>A </a:t>
            </a:r>
            <a:r>
              <a:rPr lang="fr-FR" dirty="0" err="1"/>
              <a:t>diebetic</a:t>
            </a:r>
            <a:r>
              <a:rPr lang="fr-FR" dirty="0"/>
              <a:t> and obese </a:t>
            </a:r>
            <a:r>
              <a:rPr lang="fr-FR" dirty="0" err="1"/>
              <a:t>person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switch to </a:t>
            </a:r>
            <a:r>
              <a:rPr lang="fr-FR" dirty="0" err="1"/>
              <a:t>insulin</a:t>
            </a:r>
            <a:r>
              <a:rPr lang="fr-FR" dirty="0"/>
              <a:t> and have </a:t>
            </a:r>
            <a:r>
              <a:rPr lang="fr-FR" dirty="0" err="1"/>
              <a:t>therapeutic</a:t>
            </a:r>
            <a:r>
              <a:rPr lang="fr-FR" dirty="0"/>
              <a:t> </a:t>
            </a:r>
            <a:r>
              <a:rPr lang="fr-FR" dirty="0" err="1"/>
              <a:t>education</a:t>
            </a:r>
            <a:r>
              <a:rPr lang="fr-FR" dirty="0"/>
              <a:t>.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A man at the end of his life with </a:t>
            </a:r>
            <a:r>
              <a:rPr lang="en-US" dirty="0" err="1"/>
              <a:t>multimetastatic</a:t>
            </a:r>
            <a:r>
              <a:rPr lang="en-US" dirty="0"/>
              <a:t> cancer wants to stay at home surrounded by his family.</a:t>
            </a:r>
          </a:p>
          <a:p>
            <a:r>
              <a:rPr lang="fr-FR" b="1" dirty="0"/>
              <a:t>3 open questions </a:t>
            </a:r>
            <a:r>
              <a:rPr lang="fr-FR" dirty="0"/>
              <a:t>: </a:t>
            </a:r>
            <a:r>
              <a:rPr lang="fr-FR" dirty="0" err="1"/>
              <a:t>access</a:t>
            </a:r>
            <a:r>
              <a:rPr lang="fr-FR" dirty="0"/>
              <a:t> to care for </a:t>
            </a:r>
            <a:r>
              <a:rPr lang="fr-FR" dirty="0" err="1"/>
              <a:t>vulnerable</a:t>
            </a:r>
            <a:r>
              <a:rPr lang="fr-FR" dirty="0"/>
              <a:t> people, out of </a:t>
            </a:r>
            <a:r>
              <a:rPr lang="fr-FR" dirty="0" err="1"/>
              <a:t>hours</a:t>
            </a:r>
            <a:r>
              <a:rPr lang="fr-FR" dirty="0"/>
              <a:t> care, </a:t>
            </a:r>
            <a:r>
              <a:rPr lang="fr-FR" dirty="0" err="1"/>
              <a:t>prevention</a:t>
            </a:r>
            <a:r>
              <a:rPr lang="fr-FR" dirty="0"/>
              <a:t> and </a:t>
            </a:r>
            <a:r>
              <a:rPr lang="fr-FR" dirty="0" err="1"/>
              <a:t>screenings</a:t>
            </a:r>
            <a:r>
              <a:rPr lang="fr-FR" dirty="0"/>
              <a:t>.</a:t>
            </a:r>
          </a:p>
          <a:p>
            <a:r>
              <a:rPr lang="fr-FR" b="1" dirty="0" err="1"/>
              <a:t>Health</a:t>
            </a:r>
            <a:r>
              <a:rPr lang="fr-FR" b="1" dirty="0"/>
              <a:t> care </a:t>
            </a:r>
            <a:r>
              <a:rPr lang="fr-FR" b="1" dirty="0" err="1"/>
              <a:t>professionals</a:t>
            </a:r>
            <a:r>
              <a:rPr lang="fr-FR" b="1" dirty="0"/>
              <a:t> support </a:t>
            </a:r>
            <a:r>
              <a:rPr lang="fr-FR" dirty="0"/>
              <a:t>: </a:t>
            </a:r>
            <a:r>
              <a:rPr lang="fr-FR" dirty="0" err="1"/>
              <a:t>needs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, </a:t>
            </a:r>
            <a:r>
              <a:rPr lang="fr-FR" dirty="0" err="1"/>
              <a:t>continuing</a:t>
            </a:r>
            <a:r>
              <a:rPr lang="fr-FR" dirty="0"/>
              <a:t> </a:t>
            </a:r>
            <a:r>
              <a:rPr lang="fr-FR" dirty="0" err="1"/>
              <a:t>education</a:t>
            </a:r>
            <a:r>
              <a:rPr lang="fr-FR" dirty="0"/>
              <a:t>, </a:t>
            </a:r>
            <a:r>
              <a:rPr lang="fr-FR" dirty="0" err="1"/>
              <a:t>mutualization</a:t>
            </a:r>
            <a:r>
              <a:rPr lang="fr-FR" dirty="0"/>
              <a:t> of ressources. </a:t>
            </a:r>
          </a:p>
        </p:txBody>
      </p:sp>
    </p:spTree>
    <p:extLst>
      <p:ext uri="{BB962C8B-B14F-4D97-AF65-F5344CB8AC3E}">
        <p14:creationId xmlns:p14="http://schemas.microsoft.com/office/powerpoint/2010/main" val="10859421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667</Words>
  <Application>Microsoft Macintosh PowerPoint</Application>
  <PresentationFormat>Widescreen</PresentationFormat>
  <Paragraphs>132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Meso level of primary care  Working Group</vt:lpstr>
      <vt:lpstr>Plan of the working group</vt:lpstr>
      <vt:lpstr>Part 1 : What is the meso level? </vt:lpstr>
      <vt:lpstr>PowerPoint Presentation</vt:lpstr>
      <vt:lpstr>PowerPoint Presentation</vt:lpstr>
      <vt:lpstr>PowerPoint Presentation</vt:lpstr>
      <vt:lpstr>Part 2 : Meso level study</vt:lpstr>
      <vt:lpstr>PowerPoint Presentation</vt:lpstr>
      <vt:lpstr>PowerPoint Presentation</vt:lpstr>
      <vt:lpstr>PowerPoint Presentation</vt:lpstr>
      <vt:lpstr>PowerPoint Presentation</vt:lpstr>
      <vt:lpstr>Belgium : The circles of general practitioners</vt:lpstr>
      <vt:lpstr>PowerPoint Presentation</vt:lpstr>
      <vt:lpstr>Belgium : The SYLOS, consultation platform</vt:lpstr>
      <vt:lpstr>PowerPoint Presentation</vt:lpstr>
      <vt:lpstr>Part 3 : Discussion about the next steps</vt:lpstr>
      <vt:lpstr>Part 4 : Action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 level of primary care :  understanding the issues  and getting involved in the development</dc:title>
  <dc:creator>léa pellerin</dc:creator>
  <cp:lastModifiedBy>Ulrik Bak Kirk</cp:lastModifiedBy>
  <cp:revision>20</cp:revision>
  <dcterms:created xsi:type="dcterms:W3CDTF">2019-11-14T16:32:50Z</dcterms:created>
  <dcterms:modified xsi:type="dcterms:W3CDTF">2019-11-23T15:23:58Z</dcterms:modified>
</cp:coreProperties>
</file>